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73" r:id="rId7"/>
    <p:sldId id="274" r:id="rId8"/>
    <p:sldId id="261" r:id="rId9"/>
    <p:sldId id="282" r:id="rId10"/>
    <p:sldId id="262" r:id="rId11"/>
    <p:sldId id="263" r:id="rId12"/>
    <p:sldId id="264" r:id="rId13"/>
    <p:sldId id="265" r:id="rId14"/>
    <p:sldId id="266" r:id="rId15"/>
    <p:sldId id="267" r:id="rId16"/>
    <p:sldId id="268" r:id="rId17"/>
    <p:sldId id="269" r:id="rId18"/>
    <p:sldId id="270" r:id="rId19"/>
    <p:sldId id="271" r:id="rId20"/>
    <p:sldId id="272" r:id="rId21"/>
    <p:sldId id="276" r:id="rId22"/>
    <p:sldId id="277" r:id="rId23"/>
    <p:sldId id="281" r:id="rId24"/>
    <p:sldId id="278" r:id="rId25"/>
    <p:sldId id="279" r:id="rId26"/>
    <p:sldId id="280" r:id="rId27"/>
    <p:sldId id="275" r:id="rId28"/>
  </p:sldIdLst>
  <p:sldSz cx="9144000" cy="6858000" type="screen4x3"/>
  <p:notesSz cx="6724650" cy="97742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8103545-7BB6-4DE0-8CD2-9463066D48AA}"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it-IT"/>
        </a:p>
      </dgm:t>
    </dgm:pt>
    <dgm:pt modelId="{71D2B640-D6B7-4C89-8726-ACCD94D9C1E8}">
      <dgm:prSet phldrT="[Testo]" custT="1"/>
      <dgm:spPr/>
      <dgm:t>
        <a:bodyPr/>
        <a:lstStyle/>
        <a:p>
          <a:r>
            <a:rPr lang="it-IT" sz="1400" b="1" i="1" dirty="0" smtClean="0">
              <a:solidFill>
                <a:schemeClr val="bg1"/>
              </a:solidFill>
              <a:latin typeface="Segoe UI Semibold" panose="020B0702040204020203" pitchFamily="34" charset="0"/>
            </a:rPr>
            <a:t>Settimana del Cinema italiano</a:t>
          </a:r>
        </a:p>
      </dgm:t>
    </dgm:pt>
    <dgm:pt modelId="{38AC201C-B5BA-46D9-9B00-E0555FC65282}" type="parTrans" cxnId="{6507401D-AA80-4CE5-A926-2A3C093AF50D}">
      <dgm:prSet/>
      <dgm:spPr/>
      <dgm:t>
        <a:bodyPr/>
        <a:lstStyle/>
        <a:p>
          <a:endParaRPr lang="it-IT"/>
        </a:p>
      </dgm:t>
    </dgm:pt>
    <dgm:pt modelId="{A3F46D70-64D1-47BE-8B7D-C15C2E1B5940}" type="sibTrans" cxnId="{6507401D-AA80-4CE5-A926-2A3C093AF50D}">
      <dgm:prSet/>
      <dgm:spPr/>
      <dgm:t>
        <a:bodyPr/>
        <a:lstStyle/>
        <a:p>
          <a:endParaRPr lang="it-IT"/>
        </a:p>
      </dgm:t>
    </dgm:pt>
    <dgm:pt modelId="{E7FA0B54-B8D5-4863-AC7F-35E4532E164A}">
      <dgm:prSet phldrT="[Testo]" custT="1"/>
      <dgm:spPr/>
      <dgm:t>
        <a:bodyPr/>
        <a:lstStyle/>
        <a:p>
          <a:r>
            <a:rPr lang="it-IT" sz="1400" b="1" i="1" dirty="0" smtClean="0">
              <a:solidFill>
                <a:schemeClr val="bg1"/>
              </a:solidFill>
              <a:latin typeface="Segoe UI Semibold" panose="020B0702040204020203" pitchFamily="34" charset="0"/>
            </a:rPr>
            <a:t>Giornata della Ricerca italiana nel mondo</a:t>
          </a:r>
        </a:p>
      </dgm:t>
    </dgm:pt>
    <dgm:pt modelId="{D881005C-F38F-4099-93D3-5989C6EE7BB1}" type="parTrans" cxnId="{9E82E93C-4AC6-475F-B250-085638072C74}">
      <dgm:prSet/>
      <dgm:spPr/>
      <dgm:t>
        <a:bodyPr/>
        <a:lstStyle/>
        <a:p>
          <a:endParaRPr lang="it-IT"/>
        </a:p>
      </dgm:t>
    </dgm:pt>
    <dgm:pt modelId="{F0E75F9A-4ACA-41AA-BF29-664C7642CE7D}" type="sibTrans" cxnId="{9E82E93C-4AC6-475F-B250-085638072C74}">
      <dgm:prSet/>
      <dgm:spPr/>
      <dgm:t>
        <a:bodyPr/>
        <a:lstStyle/>
        <a:p>
          <a:endParaRPr lang="it-IT"/>
        </a:p>
      </dgm:t>
    </dgm:pt>
    <dgm:pt modelId="{E974CA11-BC26-4DB7-A890-466908BFF09A}">
      <dgm:prSet phldrT="[Testo]" custT="1"/>
      <dgm:spPr/>
      <dgm:t>
        <a:bodyPr/>
        <a:lstStyle/>
        <a:p>
          <a:r>
            <a:rPr lang="it-IT" sz="1400" b="0" i="1" dirty="0" smtClean="0">
              <a:solidFill>
                <a:schemeClr val="bg1"/>
              </a:solidFill>
              <a:latin typeface="Segoe UI Semibold" panose="020B0702040204020203" pitchFamily="34" charset="0"/>
            </a:rPr>
            <a:t>Settimana della lingua italiana nel mondo</a:t>
          </a:r>
        </a:p>
      </dgm:t>
    </dgm:pt>
    <dgm:pt modelId="{6C116C6D-0DD7-4AEE-BB1E-FCDBDE51D711}" type="parTrans" cxnId="{8F8878E9-0B87-48C6-AF31-F051F2E90A40}">
      <dgm:prSet/>
      <dgm:spPr/>
      <dgm:t>
        <a:bodyPr/>
        <a:lstStyle/>
        <a:p>
          <a:endParaRPr lang="it-IT"/>
        </a:p>
      </dgm:t>
    </dgm:pt>
    <dgm:pt modelId="{2903BD0A-065B-4A7F-A2D0-EC9DE8F5691D}" type="sibTrans" cxnId="{8F8878E9-0B87-48C6-AF31-F051F2E90A40}">
      <dgm:prSet/>
      <dgm:spPr/>
      <dgm:t>
        <a:bodyPr/>
        <a:lstStyle/>
        <a:p>
          <a:endParaRPr lang="it-IT"/>
        </a:p>
      </dgm:t>
    </dgm:pt>
    <dgm:pt modelId="{C3869020-2803-42FD-B492-CC4546F516EA}">
      <dgm:prSet phldrT="[Testo]" custT="1"/>
      <dgm:spPr/>
      <dgm:t>
        <a:bodyPr/>
        <a:lstStyle/>
        <a:p>
          <a:r>
            <a:rPr lang="it-IT" sz="1400" b="1" i="1" dirty="0" smtClean="0">
              <a:solidFill>
                <a:schemeClr val="bg1"/>
              </a:solidFill>
              <a:latin typeface="Segoe UI Semibold" panose="020B0702040204020203" pitchFamily="34" charset="0"/>
            </a:rPr>
            <a:t>Settimana della cucina italiana</a:t>
          </a:r>
        </a:p>
      </dgm:t>
    </dgm:pt>
    <dgm:pt modelId="{AF15FA75-BA7B-40A8-B18B-72CDBF29E859}" type="parTrans" cxnId="{C88613FA-2F83-4807-94F8-FF65C09AA183}">
      <dgm:prSet/>
      <dgm:spPr/>
      <dgm:t>
        <a:bodyPr/>
        <a:lstStyle/>
        <a:p>
          <a:endParaRPr lang="it-IT"/>
        </a:p>
      </dgm:t>
    </dgm:pt>
    <dgm:pt modelId="{F1D39385-D4B7-475C-AF5D-903C72810D68}" type="sibTrans" cxnId="{C88613FA-2F83-4807-94F8-FF65C09AA183}">
      <dgm:prSet/>
      <dgm:spPr/>
      <dgm:t>
        <a:bodyPr/>
        <a:lstStyle/>
        <a:p>
          <a:endParaRPr lang="it-IT"/>
        </a:p>
      </dgm:t>
    </dgm:pt>
    <dgm:pt modelId="{C05BAC4C-2F76-40D9-9DE6-42197929D9EA}">
      <dgm:prSet phldrT="[Testo]" custT="1"/>
      <dgm:spPr/>
      <dgm:t>
        <a:bodyPr/>
        <a:lstStyle/>
        <a:p>
          <a:pPr marL="0" algn="ctr" defTabSz="914400" rtl="0" eaLnBrk="1" latinLnBrk="0" hangingPunct="1"/>
          <a:r>
            <a:rPr lang="it-IT" sz="1400" b="1" i="1" kern="1200" dirty="0" smtClean="0">
              <a:solidFill>
                <a:schemeClr val="bg1"/>
              </a:solidFill>
              <a:latin typeface="Segoe UI Semibold" panose="020B0702040204020203" pitchFamily="34" charset="0"/>
              <a:ea typeface="+mn-ea"/>
              <a:cs typeface="+mn-cs"/>
            </a:rPr>
            <a:t>Giornata del Design italiano nel mondo</a:t>
          </a:r>
        </a:p>
      </dgm:t>
    </dgm:pt>
    <dgm:pt modelId="{CBE4C367-69A6-4F0B-829B-D6F1E7258C96}" type="parTrans" cxnId="{BBB5EDB9-AB76-4962-94BC-4E878CFA8970}">
      <dgm:prSet/>
      <dgm:spPr/>
      <dgm:t>
        <a:bodyPr/>
        <a:lstStyle/>
        <a:p>
          <a:endParaRPr lang="it-IT"/>
        </a:p>
      </dgm:t>
    </dgm:pt>
    <dgm:pt modelId="{E68633C2-B775-4290-BBA1-FCE7DB8B6FF3}" type="sibTrans" cxnId="{BBB5EDB9-AB76-4962-94BC-4E878CFA8970}">
      <dgm:prSet/>
      <dgm:spPr/>
      <dgm:t>
        <a:bodyPr/>
        <a:lstStyle/>
        <a:p>
          <a:endParaRPr lang="it-IT"/>
        </a:p>
      </dgm:t>
    </dgm:pt>
    <dgm:pt modelId="{387F5C62-49CE-4A28-8DAB-0BF185F31581}">
      <dgm:prSet phldrT="[Testo]" custT="1"/>
      <dgm:spPr/>
      <dgm:t>
        <a:bodyPr/>
        <a:lstStyle/>
        <a:p>
          <a:r>
            <a:rPr lang="it-IT" sz="1400" b="1" i="1" dirty="0" smtClean="0">
              <a:solidFill>
                <a:schemeClr val="bg1"/>
              </a:solidFill>
              <a:latin typeface="Segoe UI Semibold" panose="020B0702040204020203" pitchFamily="34" charset="0"/>
            </a:rPr>
            <a:t>Giornata del contemporaneo</a:t>
          </a:r>
        </a:p>
      </dgm:t>
    </dgm:pt>
    <dgm:pt modelId="{5E778D84-5DF1-469A-9AFB-65FE1766DDC1}" type="parTrans" cxnId="{5F2FB835-44D2-4222-A7AE-F69A69FDD717}">
      <dgm:prSet/>
      <dgm:spPr/>
      <dgm:t>
        <a:bodyPr/>
        <a:lstStyle/>
        <a:p>
          <a:endParaRPr lang="it-IT"/>
        </a:p>
      </dgm:t>
    </dgm:pt>
    <dgm:pt modelId="{FEDDC779-4EFC-405A-9B55-CDCC4A89C331}" type="sibTrans" cxnId="{5F2FB835-44D2-4222-A7AE-F69A69FDD717}">
      <dgm:prSet/>
      <dgm:spPr/>
      <dgm:t>
        <a:bodyPr/>
        <a:lstStyle/>
        <a:p>
          <a:endParaRPr lang="it-IT"/>
        </a:p>
      </dgm:t>
    </dgm:pt>
    <dgm:pt modelId="{DE508D43-E5B0-4467-967C-028211FBE47A}" type="pres">
      <dgm:prSet presAssocID="{68103545-7BB6-4DE0-8CD2-9463066D48AA}" presName="cycle" presStyleCnt="0">
        <dgm:presLayoutVars>
          <dgm:dir/>
          <dgm:resizeHandles val="exact"/>
        </dgm:presLayoutVars>
      </dgm:prSet>
      <dgm:spPr/>
      <dgm:t>
        <a:bodyPr/>
        <a:lstStyle/>
        <a:p>
          <a:endParaRPr lang="it-IT"/>
        </a:p>
      </dgm:t>
    </dgm:pt>
    <dgm:pt modelId="{9C41C8CD-DBBB-48AB-9B58-F0A48AF7B072}" type="pres">
      <dgm:prSet presAssocID="{71D2B640-D6B7-4C89-8726-ACCD94D9C1E8}" presName="node" presStyleLbl="node1" presStyleIdx="0" presStyleCnt="6" custScaleX="160839" custScaleY="81270">
        <dgm:presLayoutVars>
          <dgm:bulletEnabled val="1"/>
        </dgm:presLayoutVars>
      </dgm:prSet>
      <dgm:spPr/>
      <dgm:t>
        <a:bodyPr/>
        <a:lstStyle/>
        <a:p>
          <a:endParaRPr lang="it-IT"/>
        </a:p>
      </dgm:t>
    </dgm:pt>
    <dgm:pt modelId="{74DDBFA5-87A6-4273-8B5A-3204858EE080}" type="pres">
      <dgm:prSet presAssocID="{71D2B640-D6B7-4C89-8726-ACCD94D9C1E8}" presName="spNode" presStyleCnt="0"/>
      <dgm:spPr/>
    </dgm:pt>
    <dgm:pt modelId="{CF228A5D-1660-4C68-B9DB-FD40A5FB2AEB}" type="pres">
      <dgm:prSet presAssocID="{A3F46D70-64D1-47BE-8B7D-C15C2E1B5940}" presName="sibTrans" presStyleLbl="sibTrans1D1" presStyleIdx="0" presStyleCnt="6"/>
      <dgm:spPr/>
      <dgm:t>
        <a:bodyPr/>
        <a:lstStyle/>
        <a:p>
          <a:endParaRPr lang="it-IT"/>
        </a:p>
      </dgm:t>
    </dgm:pt>
    <dgm:pt modelId="{F751BC02-277C-433C-90D9-10C843C1EFC1}" type="pres">
      <dgm:prSet presAssocID="{E7FA0B54-B8D5-4863-AC7F-35E4532E164A}" presName="node" presStyleLbl="node1" presStyleIdx="1" presStyleCnt="6" custScaleX="149407" custScaleY="81605" custRadScaleRad="95877" custRadScaleInc="37165">
        <dgm:presLayoutVars>
          <dgm:bulletEnabled val="1"/>
        </dgm:presLayoutVars>
      </dgm:prSet>
      <dgm:spPr/>
      <dgm:t>
        <a:bodyPr/>
        <a:lstStyle/>
        <a:p>
          <a:endParaRPr lang="it-IT"/>
        </a:p>
      </dgm:t>
    </dgm:pt>
    <dgm:pt modelId="{CF9FDB6A-17A9-43F8-81B0-18A3467699A9}" type="pres">
      <dgm:prSet presAssocID="{E7FA0B54-B8D5-4863-AC7F-35E4532E164A}" presName="spNode" presStyleCnt="0"/>
      <dgm:spPr/>
    </dgm:pt>
    <dgm:pt modelId="{E18F53BB-52A1-4CBB-8144-CC4FAA6EED4F}" type="pres">
      <dgm:prSet presAssocID="{F0E75F9A-4ACA-41AA-BF29-664C7642CE7D}" presName="sibTrans" presStyleLbl="sibTrans1D1" presStyleIdx="1" presStyleCnt="6"/>
      <dgm:spPr/>
      <dgm:t>
        <a:bodyPr/>
        <a:lstStyle/>
        <a:p>
          <a:endParaRPr lang="it-IT"/>
        </a:p>
      </dgm:t>
    </dgm:pt>
    <dgm:pt modelId="{E5068143-0623-41EE-8615-04E2C2573722}" type="pres">
      <dgm:prSet presAssocID="{387F5C62-49CE-4A28-8DAB-0BF185F31581}" presName="node" presStyleLbl="node1" presStyleIdx="2" presStyleCnt="6" custScaleX="159121" custScaleY="86679" custRadScaleRad="96973" custRadScaleInc="2950">
        <dgm:presLayoutVars>
          <dgm:bulletEnabled val="1"/>
        </dgm:presLayoutVars>
      </dgm:prSet>
      <dgm:spPr/>
      <dgm:t>
        <a:bodyPr/>
        <a:lstStyle/>
        <a:p>
          <a:endParaRPr lang="it-IT"/>
        </a:p>
      </dgm:t>
    </dgm:pt>
    <dgm:pt modelId="{E16C17D5-10BC-40A2-9537-C0527EAB3A81}" type="pres">
      <dgm:prSet presAssocID="{387F5C62-49CE-4A28-8DAB-0BF185F31581}" presName="spNode" presStyleCnt="0"/>
      <dgm:spPr/>
    </dgm:pt>
    <dgm:pt modelId="{D6D7310F-8CBC-4BD6-8B54-D46A2367E557}" type="pres">
      <dgm:prSet presAssocID="{FEDDC779-4EFC-405A-9B55-CDCC4A89C331}" presName="sibTrans" presStyleLbl="sibTrans1D1" presStyleIdx="2" presStyleCnt="6"/>
      <dgm:spPr/>
      <dgm:t>
        <a:bodyPr/>
        <a:lstStyle/>
        <a:p>
          <a:endParaRPr lang="it-IT"/>
        </a:p>
      </dgm:t>
    </dgm:pt>
    <dgm:pt modelId="{BBA79E95-1F24-4C73-A701-D7587D86005A}" type="pres">
      <dgm:prSet presAssocID="{E974CA11-BC26-4DB7-A890-466908BFF09A}" presName="node" presStyleLbl="node1" presStyleIdx="3" presStyleCnt="6" custScaleX="155773" custScaleY="91804">
        <dgm:presLayoutVars>
          <dgm:bulletEnabled val="1"/>
        </dgm:presLayoutVars>
      </dgm:prSet>
      <dgm:spPr/>
      <dgm:t>
        <a:bodyPr/>
        <a:lstStyle/>
        <a:p>
          <a:endParaRPr lang="it-IT"/>
        </a:p>
      </dgm:t>
    </dgm:pt>
    <dgm:pt modelId="{26C1F0D6-C438-4910-9D3E-3E6F4CBF64AC}" type="pres">
      <dgm:prSet presAssocID="{E974CA11-BC26-4DB7-A890-466908BFF09A}" presName="spNode" presStyleCnt="0"/>
      <dgm:spPr/>
    </dgm:pt>
    <dgm:pt modelId="{BBB3F4CB-EEEE-4F14-8FCD-1F99208DD090}" type="pres">
      <dgm:prSet presAssocID="{2903BD0A-065B-4A7F-A2D0-EC9DE8F5691D}" presName="sibTrans" presStyleLbl="sibTrans1D1" presStyleIdx="3" presStyleCnt="6"/>
      <dgm:spPr/>
      <dgm:t>
        <a:bodyPr/>
        <a:lstStyle/>
        <a:p>
          <a:endParaRPr lang="it-IT"/>
        </a:p>
      </dgm:t>
    </dgm:pt>
    <dgm:pt modelId="{3FE14246-C3A5-40EE-BA3B-E38029C5D58B}" type="pres">
      <dgm:prSet presAssocID="{C3869020-2803-42FD-B492-CC4546F516EA}" presName="node" presStyleLbl="node1" presStyleIdx="4" presStyleCnt="6" custScaleX="159121" custScaleY="85350" custRadScaleRad="96973" custRadScaleInc="2950">
        <dgm:presLayoutVars>
          <dgm:bulletEnabled val="1"/>
        </dgm:presLayoutVars>
      </dgm:prSet>
      <dgm:spPr/>
      <dgm:t>
        <a:bodyPr/>
        <a:lstStyle/>
        <a:p>
          <a:endParaRPr lang="it-IT"/>
        </a:p>
      </dgm:t>
    </dgm:pt>
    <dgm:pt modelId="{50BC695E-EF1A-43BA-B328-E5F058C24580}" type="pres">
      <dgm:prSet presAssocID="{C3869020-2803-42FD-B492-CC4546F516EA}" presName="spNode" presStyleCnt="0"/>
      <dgm:spPr/>
    </dgm:pt>
    <dgm:pt modelId="{C3DF95AA-7E5B-402F-9C8F-EEFA0D2115DC}" type="pres">
      <dgm:prSet presAssocID="{F1D39385-D4B7-475C-AF5D-903C72810D68}" presName="sibTrans" presStyleLbl="sibTrans1D1" presStyleIdx="4" presStyleCnt="6"/>
      <dgm:spPr/>
      <dgm:t>
        <a:bodyPr/>
        <a:lstStyle/>
        <a:p>
          <a:endParaRPr lang="it-IT"/>
        </a:p>
      </dgm:t>
    </dgm:pt>
    <dgm:pt modelId="{DC56A276-AAAE-473F-8C07-DED8DA2B32C8}" type="pres">
      <dgm:prSet presAssocID="{C05BAC4C-2F76-40D9-9DE6-42197929D9EA}" presName="node" presStyleLbl="node1" presStyleIdx="5" presStyleCnt="6" custScaleX="150363" custScaleY="80495" custRadScaleRad="98051" custRadScaleInc="-41811">
        <dgm:presLayoutVars>
          <dgm:bulletEnabled val="1"/>
        </dgm:presLayoutVars>
      </dgm:prSet>
      <dgm:spPr/>
      <dgm:t>
        <a:bodyPr/>
        <a:lstStyle/>
        <a:p>
          <a:endParaRPr lang="it-IT"/>
        </a:p>
      </dgm:t>
    </dgm:pt>
    <dgm:pt modelId="{D82C03F8-1516-4808-AE7B-175CF6903B65}" type="pres">
      <dgm:prSet presAssocID="{C05BAC4C-2F76-40D9-9DE6-42197929D9EA}" presName="spNode" presStyleCnt="0"/>
      <dgm:spPr/>
    </dgm:pt>
    <dgm:pt modelId="{6447C688-6A04-4688-A2CF-8B01ECACEBE6}" type="pres">
      <dgm:prSet presAssocID="{E68633C2-B775-4290-BBA1-FCE7DB8B6FF3}" presName="sibTrans" presStyleLbl="sibTrans1D1" presStyleIdx="5" presStyleCnt="6"/>
      <dgm:spPr/>
      <dgm:t>
        <a:bodyPr/>
        <a:lstStyle/>
        <a:p>
          <a:endParaRPr lang="it-IT"/>
        </a:p>
      </dgm:t>
    </dgm:pt>
  </dgm:ptLst>
  <dgm:cxnLst>
    <dgm:cxn modelId="{9E82E93C-4AC6-475F-B250-085638072C74}" srcId="{68103545-7BB6-4DE0-8CD2-9463066D48AA}" destId="{E7FA0B54-B8D5-4863-AC7F-35E4532E164A}" srcOrd="1" destOrd="0" parTransId="{D881005C-F38F-4099-93D3-5989C6EE7BB1}" sibTransId="{F0E75F9A-4ACA-41AA-BF29-664C7642CE7D}"/>
    <dgm:cxn modelId="{C0DF1B8F-B93E-4BE4-9B6A-E92BA6EBD7C2}" type="presOf" srcId="{387F5C62-49CE-4A28-8DAB-0BF185F31581}" destId="{E5068143-0623-41EE-8615-04E2C2573722}" srcOrd="0" destOrd="0" presId="urn:microsoft.com/office/officeart/2005/8/layout/cycle6"/>
    <dgm:cxn modelId="{3CC7A932-AA1B-4F7A-AAAF-8BE109246168}" type="presOf" srcId="{C05BAC4C-2F76-40D9-9DE6-42197929D9EA}" destId="{DC56A276-AAAE-473F-8C07-DED8DA2B32C8}" srcOrd="0" destOrd="0" presId="urn:microsoft.com/office/officeart/2005/8/layout/cycle6"/>
    <dgm:cxn modelId="{97C84D4E-CF1C-4FA1-89E7-B270B110AC9C}" type="presOf" srcId="{FEDDC779-4EFC-405A-9B55-CDCC4A89C331}" destId="{D6D7310F-8CBC-4BD6-8B54-D46A2367E557}" srcOrd="0" destOrd="0" presId="urn:microsoft.com/office/officeart/2005/8/layout/cycle6"/>
    <dgm:cxn modelId="{B56ADA27-C245-4039-8EB3-47EB179A86D6}" type="presOf" srcId="{A3F46D70-64D1-47BE-8B7D-C15C2E1B5940}" destId="{CF228A5D-1660-4C68-B9DB-FD40A5FB2AEB}" srcOrd="0" destOrd="0" presId="urn:microsoft.com/office/officeart/2005/8/layout/cycle6"/>
    <dgm:cxn modelId="{6507401D-AA80-4CE5-A926-2A3C093AF50D}" srcId="{68103545-7BB6-4DE0-8CD2-9463066D48AA}" destId="{71D2B640-D6B7-4C89-8726-ACCD94D9C1E8}" srcOrd="0" destOrd="0" parTransId="{38AC201C-B5BA-46D9-9B00-E0555FC65282}" sibTransId="{A3F46D70-64D1-47BE-8B7D-C15C2E1B5940}"/>
    <dgm:cxn modelId="{FA2FA251-D663-421C-A0AE-F2E1706AE9FF}" type="presOf" srcId="{71D2B640-D6B7-4C89-8726-ACCD94D9C1E8}" destId="{9C41C8CD-DBBB-48AB-9B58-F0A48AF7B072}" srcOrd="0" destOrd="0" presId="urn:microsoft.com/office/officeart/2005/8/layout/cycle6"/>
    <dgm:cxn modelId="{C88613FA-2F83-4807-94F8-FF65C09AA183}" srcId="{68103545-7BB6-4DE0-8CD2-9463066D48AA}" destId="{C3869020-2803-42FD-B492-CC4546F516EA}" srcOrd="4" destOrd="0" parTransId="{AF15FA75-BA7B-40A8-B18B-72CDBF29E859}" sibTransId="{F1D39385-D4B7-475C-AF5D-903C72810D68}"/>
    <dgm:cxn modelId="{3905472A-F330-43F8-BB1B-D5C4901656A5}" type="presOf" srcId="{E68633C2-B775-4290-BBA1-FCE7DB8B6FF3}" destId="{6447C688-6A04-4688-A2CF-8B01ECACEBE6}" srcOrd="0" destOrd="0" presId="urn:microsoft.com/office/officeart/2005/8/layout/cycle6"/>
    <dgm:cxn modelId="{E4B69FB1-3F84-4C94-89CF-5002E1644B53}" type="presOf" srcId="{E7FA0B54-B8D5-4863-AC7F-35E4532E164A}" destId="{F751BC02-277C-433C-90D9-10C843C1EFC1}" srcOrd="0" destOrd="0" presId="urn:microsoft.com/office/officeart/2005/8/layout/cycle6"/>
    <dgm:cxn modelId="{C492EE27-E9CD-4021-970B-8677922FBA18}" type="presOf" srcId="{E974CA11-BC26-4DB7-A890-466908BFF09A}" destId="{BBA79E95-1F24-4C73-A701-D7587D86005A}" srcOrd="0" destOrd="0" presId="urn:microsoft.com/office/officeart/2005/8/layout/cycle6"/>
    <dgm:cxn modelId="{EB7A5EB5-A2AB-45E3-9455-250386A7AEFE}" type="presOf" srcId="{2903BD0A-065B-4A7F-A2D0-EC9DE8F5691D}" destId="{BBB3F4CB-EEEE-4F14-8FCD-1F99208DD090}" srcOrd="0" destOrd="0" presId="urn:microsoft.com/office/officeart/2005/8/layout/cycle6"/>
    <dgm:cxn modelId="{3B9134E8-A98A-4C4C-9E8C-321A098ACEB3}" type="presOf" srcId="{F0E75F9A-4ACA-41AA-BF29-664C7642CE7D}" destId="{E18F53BB-52A1-4CBB-8144-CC4FAA6EED4F}" srcOrd="0" destOrd="0" presId="urn:microsoft.com/office/officeart/2005/8/layout/cycle6"/>
    <dgm:cxn modelId="{BBB5EDB9-AB76-4962-94BC-4E878CFA8970}" srcId="{68103545-7BB6-4DE0-8CD2-9463066D48AA}" destId="{C05BAC4C-2F76-40D9-9DE6-42197929D9EA}" srcOrd="5" destOrd="0" parTransId="{CBE4C367-69A6-4F0B-829B-D6F1E7258C96}" sibTransId="{E68633C2-B775-4290-BBA1-FCE7DB8B6FF3}"/>
    <dgm:cxn modelId="{EA8B4C62-C31B-433C-B822-0DDC635B52D8}" type="presOf" srcId="{C3869020-2803-42FD-B492-CC4546F516EA}" destId="{3FE14246-C3A5-40EE-BA3B-E38029C5D58B}" srcOrd="0" destOrd="0" presId="urn:microsoft.com/office/officeart/2005/8/layout/cycle6"/>
    <dgm:cxn modelId="{DA041E11-AAF0-4629-9E07-3ED3872EFB75}" type="presOf" srcId="{F1D39385-D4B7-475C-AF5D-903C72810D68}" destId="{C3DF95AA-7E5B-402F-9C8F-EEFA0D2115DC}" srcOrd="0" destOrd="0" presId="urn:microsoft.com/office/officeart/2005/8/layout/cycle6"/>
    <dgm:cxn modelId="{5F2FB835-44D2-4222-A7AE-F69A69FDD717}" srcId="{68103545-7BB6-4DE0-8CD2-9463066D48AA}" destId="{387F5C62-49CE-4A28-8DAB-0BF185F31581}" srcOrd="2" destOrd="0" parTransId="{5E778D84-5DF1-469A-9AFB-65FE1766DDC1}" sibTransId="{FEDDC779-4EFC-405A-9B55-CDCC4A89C331}"/>
    <dgm:cxn modelId="{BE5718EA-581F-4AFF-8992-063C187AD7F1}" type="presOf" srcId="{68103545-7BB6-4DE0-8CD2-9463066D48AA}" destId="{DE508D43-E5B0-4467-967C-028211FBE47A}" srcOrd="0" destOrd="0" presId="urn:microsoft.com/office/officeart/2005/8/layout/cycle6"/>
    <dgm:cxn modelId="{8F8878E9-0B87-48C6-AF31-F051F2E90A40}" srcId="{68103545-7BB6-4DE0-8CD2-9463066D48AA}" destId="{E974CA11-BC26-4DB7-A890-466908BFF09A}" srcOrd="3" destOrd="0" parTransId="{6C116C6D-0DD7-4AEE-BB1E-FCDBDE51D711}" sibTransId="{2903BD0A-065B-4A7F-A2D0-EC9DE8F5691D}"/>
    <dgm:cxn modelId="{E430BFAA-5213-477D-BE0E-824C16330E01}" type="presParOf" srcId="{DE508D43-E5B0-4467-967C-028211FBE47A}" destId="{9C41C8CD-DBBB-48AB-9B58-F0A48AF7B072}" srcOrd="0" destOrd="0" presId="urn:microsoft.com/office/officeart/2005/8/layout/cycle6"/>
    <dgm:cxn modelId="{F014BEC3-346A-42CC-9227-9E9935B85704}" type="presParOf" srcId="{DE508D43-E5B0-4467-967C-028211FBE47A}" destId="{74DDBFA5-87A6-4273-8B5A-3204858EE080}" srcOrd="1" destOrd="0" presId="urn:microsoft.com/office/officeart/2005/8/layout/cycle6"/>
    <dgm:cxn modelId="{6EEF2DEB-6DFC-4AB7-9CC1-772A0D100810}" type="presParOf" srcId="{DE508D43-E5B0-4467-967C-028211FBE47A}" destId="{CF228A5D-1660-4C68-B9DB-FD40A5FB2AEB}" srcOrd="2" destOrd="0" presId="urn:microsoft.com/office/officeart/2005/8/layout/cycle6"/>
    <dgm:cxn modelId="{C5464DDF-D1A0-4F27-B7AA-99234ECCA2AB}" type="presParOf" srcId="{DE508D43-E5B0-4467-967C-028211FBE47A}" destId="{F751BC02-277C-433C-90D9-10C843C1EFC1}" srcOrd="3" destOrd="0" presId="urn:microsoft.com/office/officeart/2005/8/layout/cycle6"/>
    <dgm:cxn modelId="{413125E5-3425-4050-89D1-1AAE1331B357}" type="presParOf" srcId="{DE508D43-E5B0-4467-967C-028211FBE47A}" destId="{CF9FDB6A-17A9-43F8-81B0-18A3467699A9}" srcOrd="4" destOrd="0" presId="urn:microsoft.com/office/officeart/2005/8/layout/cycle6"/>
    <dgm:cxn modelId="{73346426-A97D-4DA7-A7E1-84965A16EFA2}" type="presParOf" srcId="{DE508D43-E5B0-4467-967C-028211FBE47A}" destId="{E18F53BB-52A1-4CBB-8144-CC4FAA6EED4F}" srcOrd="5" destOrd="0" presId="urn:microsoft.com/office/officeart/2005/8/layout/cycle6"/>
    <dgm:cxn modelId="{5E798C4A-CEC2-4109-B08A-00B59FC5A66E}" type="presParOf" srcId="{DE508D43-E5B0-4467-967C-028211FBE47A}" destId="{E5068143-0623-41EE-8615-04E2C2573722}" srcOrd="6" destOrd="0" presId="urn:microsoft.com/office/officeart/2005/8/layout/cycle6"/>
    <dgm:cxn modelId="{83EE37F3-F450-4EDD-AF9F-8B781BDDEC50}" type="presParOf" srcId="{DE508D43-E5B0-4467-967C-028211FBE47A}" destId="{E16C17D5-10BC-40A2-9537-C0527EAB3A81}" srcOrd="7" destOrd="0" presId="urn:microsoft.com/office/officeart/2005/8/layout/cycle6"/>
    <dgm:cxn modelId="{25B76EB5-9611-4159-AE26-3BD1C0187025}" type="presParOf" srcId="{DE508D43-E5B0-4467-967C-028211FBE47A}" destId="{D6D7310F-8CBC-4BD6-8B54-D46A2367E557}" srcOrd="8" destOrd="0" presId="urn:microsoft.com/office/officeart/2005/8/layout/cycle6"/>
    <dgm:cxn modelId="{163F9C24-2DFE-423C-8CC4-D1D32618DDCC}" type="presParOf" srcId="{DE508D43-E5B0-4467-967C-028211FBE47A}" destId="{BBA79E95-1F24-4C73-A701-D7587D86005A}" srcOrd="9" destOrd="0" presId="urn:microsoft.com/office/officeart/2005/8/layout/cycle6"/>
    <dgm:cxn modelId="{B0CB4C88-638E-4D7D-807D-7BBF216D4BC8}" type="presParOf" srcId="{DE508D43-E5B0-4467-967C-028211FBE47A}" destId="{26C1F0D6-C438-4910-9D3E-3E6F4CBF64AC}" srcOrd="10" destOrd="0" presId="urn:microsoft.com/office/officeart/2005/8/layout/cycle6"/>
    <dgm:cxn modelId="{F559D8A3-9C35-487F-9BD2-7ED00A8212E8}" type="presParOf" srcId="{DE508D43-E5B0-4467-967C-028211FBE47A}" destId="{BBB3F4CB-EEEE-4F14-8FCD-1F99208DD090}" srcOrd="11" destOrd="0" presId="urn:microsoft.com/office/officeart/2005/8/layout/cycle6"/>
    <dgm:cxn modelId="{F173756A-6495-454B-A063-34B67A13AB0E}" type="presParOf" srcId="{DE508D43-E5B0-4467-967C-028211FBE47A}" destId="{3FE14246-C3A5-40EE-BA3B-E38029C5D58B}" srcOrd="12" destOrd="0" presId="urn:microsoft.com/office/officeart/2005/8/layout/cycle6"/>
    <dgm:cxn modelId="{5F54EAF4-B54F-4455-AB9B-4FE0D9F87C7C}" type="presParOf" srcId="{DE508D43-E5B0-4467-967C-028211FBE47A}" destId="{50BC695E-EF1A-43BA-B328-E5F058C24580}" srcOrd="13" destOrd="0" presId="urn:microsoft.com/office/officeart/2005/8/layout/cycle6"/>
    <dgm:cxn modelId="{67C8724D-3642-4E9A-83B3-393FF62CE24F}" type="presParOf" srcId="{DE508D43-E5B0-4467-967C-028211FBE47A}" destId="{C3DF95AA-7E5B-402F-9C8F-EEFA0D2115DC}" srcOrd="14" destOrd="0" presId="urn:microsoft.com/office/officeart/2005/8/layout/cycle6"/>
    <dgm:cxn modelId="{F7DA0327-FC66-435D-953B-59323B7CD52E}" type="presParOf" srcId="{DE508D43-E5B0-4467-967C-028211FBE47A}" destId="{DC56A276-AAAE-473F-8C07-DED8DA2B32C8}" srcOrd="15" destOrd="0" presId="urn:microsoft.com/office/officeart/2005/8/layout/cycle6"/>
    <dgm:cxn modelId="{0A8C291C-751B-434F-979C-F7172F000C43}" type="presParOf" srcId="{DE508D43-E5B0-4467-967C-028211FBE47A}" destId="{D82C03F8-1516-4808-AE7B-175CF6903B65}" srcOrd="16" destOrd="0" presId="urn:microsoft.com/office/officeart/2005/8/layout/cycle6"/>
    <dgm:cxn modelId="{A837E9D1-FEC1-4999-B2C1-295D1CED951E}" type="presParOf" srcId="{DE508D43-E5B0-4467-967C-028211FBE47A}" destId="{6447C688-6A04-4688-A2CF-8B01ECACEBE6}" srcOrd="17"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41C8CD-DBBB-48AB-9B58-F0A48AF7B072}">
      <dsp:nvSpPr>
        <dsp:cNvPr id="0" name=""/>
        <dsp:cNvSpPr/>
      </dsp:nvSpPr>
      <dsp:spPr>
        <a:xfrm>
          <a:off x="3077226" y="59183"/>
          <a:ext cx="2126658" cy="69847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it-IT" sz="1400" b="1" i="1" kern="1200" dirty="0" smtClean="0">
              <a:solidFill>
                <a:schemeClr val="bg1"/>
              </a:solidFill>
              <a:latin typeface="Segoe UI Semibold" panose="020B0702040204020203" pitchFamily="34" charset="0"/>
            </a:rPr>
            <a:t>Settimana del Cinema italiano</a:t>
          </a:r>
        </a:p>
      </dsp:txBody>
      <dsp:txXfrm>
        <a:off x="3111323" y="93280"/>
        <a:ext cx="2058464" cy="630279"/>
      </dsp:txXfrm>
    </dsp:sp>
    <dsp:sp modelId="{CF228A5D-1660-4C68-B9DB-FD40A5FB2AEB}">
      <dsp:nvSpPr>
        <dsp:cNvPr id="0" name=""/>
        <dsp:cNvSpPr/>
      </dsp:nvSpPr>
      <dsp:spPr>
        <a:xfrm>
          <a:off x="1944094" y="291071"/>
          <a:ext cx="4052437" cy="4052437"/>
        </a:xfrm>
        <a:custGeom>
          <a:avLst/>
          <a:gdLst/>
          <a:ahLst/>
          <a:cxnLst/>
          <a:rect l="0" t="0" r="0" b="0"/>
          <a:pathLst>
            <a:path>
              <a:moveTo>
                <a:pt x="3266357" y="423839"/>
              </a:moveTo>
              <a:arcTo wR="2026218" hR="2026218" stAng="18464255" swAng="1388414"/>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751BC02-277C-433C-90D9-10C843C1EFC1}">
      <dsp:nvSpPr>
        <dsp:cNvPr id="0" name=""/>
        <dsp:cNvSpPr/>
      </dsp:nvSpPr>
      <dsp:spPr>
        <a:xfrm>
          <a:off x="4946734" y="1338433"/>
          <a:ext cx="1975501" cy="70135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it-IT" sz="1400" b="1" i="1" kern="1200" dirty="0" smtClean="0">
              <a:solidFill>
                <a:schemeClr val="bg1"/>
              </a:solidFill>
              <a:latin typeface="Segoe UI Semibold" panose="020B0702040204020203" pitchFamily="34" charset="0"/>
            </a:rPr>
            <a:t>Giornata della Ricerca italiana nel mondo</a:t>
          </a:r>
        </a:p>
      </dsp:txBody>
      <dsp:txXfrm>
        <a:off x="4980971" y="1372670"/>
        <a:ext cx="1907027" cy="632878"/>
      </dsp:txXfrm>
    </dsp:sp>
    <dsp:sp modelId="{E18F53BB-52A1-4CBB-8144-CC4FAA6EED4F}">
      <dsp:nvSpPr>
        <dsp:cNvPr id="0" name=""/>
        <dsp:cNvSpPr/>
      </dsp:nvSpPr>
      <dsp:spPr>
        <a:xfrm>
          <a:off x="2037331" y="447841"/>
          <a:ext cx="4052437" cy="4052437"/>
        </a:xfrm>
        <a:custGeom>
          <a:avLst/>
          <a:gdLst/>
          <a:ahLst/>
          <a:cxnLst/>
          <a:rect l="0" t="0" r="0" b="0"/>
          <a:pathLst>
            <a:path>
              <a:moveTo>
                <a:pt x="4007519" y="1601943"/>
              </a:moveTo>
              <a:arcTo wR="2026218" hR="2026218" stAng="20874795" swAng="1720047"/>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5068143-0623-41EE-8615-04E2C2573722}">
      <dsp:nvSpPr>
        <dsp:cNvPr id="0" name=""/>
        <dsp:cNvSpPr/>
      </dsp:nvSpPr>
      <dsp:spPr>
        <a:xfrm>
          <a:off x="4780018" y="3062071"/>
          <a:ext cx="2103942" cy="74496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it-IT" sz="1400" b="1" i="1" kern="1200" dirty="0" smtClean="0">
              <a:solidFill>
                <a:schemeClr val="bg1"/>
              </a:solidFill>
              <a:latin typeface="Segoe UI Semibold" panose="020B0702040204020203" pitchFamily="34" charset="0"/>
            </a:rPr>
            <a:t>Giornata del contemporaneo</a:t>
          </a:r>
        </a:p>
      </dsp:txBody>
      <dsp:txXfrm>
        <a:off x="4816384" y="3098437"/>
        <a:ext cx="2031210" cy="672229"/>
      </dsp:txXfrm>
    </dsp:sp>
    <dsp:sp modelId="{D6D7310F-8CBC-4BD6-8B54-D46A2367E557}">
      <dsp:nvSpPr>
        <dsp:cNvPr id="0" name=""/>
        <dsp:cNvSpPr/>
      </dsp:nvSpPr>
      <dsp:spPr>
        <a:xfrm>
          <a:off x="1918970" y="539585"/>
          <a:ext cx="4052437" cy="4052437"/>
        </a:xfrm>
        <a:custGeom>
          <a:avLst/>
          <a:gdLst/>
          <a:ahLst/>
          <a:cxnLst/>
          <a:rect l="0" t="0" r="0" b="0"/>
          <a:pathLst>
            <a:path>
              <a:moveTo>
                <a:pt x="3624504" y="3271628"/>
              </a:moveTo>
              <a:arcTo wR="2026218" hR="2026218" stAng="2275578" swAng="883110"/>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BA79E95-1F24-4C73-A701-D7587D86005A}">
      <dsp:nvSpPr>
        <dsp:cNvPr id="0" name=""/>
        <dsp:cNvSpPr/>
      </dsp:nvSpPr>
      <dsp:spPr>
        <a:xfrm>
          <a:off x="3110718" y="4066353"/>
          <a:ext cx="2059674" cy="78900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it-IT" sz="1400" b="0" i="1" kern="1200" dirty="0" smtClean="0">
              <a:solidFill>
                <a:schemeClr val="bg1"/>
              </a:solidFill>
              <a:latin typeface="Segoe UI Semibold" panose="020B0702040204020203" pitchFamily="34" charset="0"/>
            </a:rPr>
            <a:t>Settimana della lingua italiana nel mondo</a:t>
          </a:r>
        </a:p>
      </dsp:txBody>
      <dsp:txXfrm>
        <a:off x="3149234" y="4104869"/>
        <a:ext cx="1982642" cy="711976"/>
      </dsp:txXfrm>
    </dsp:sp>
    <dsp:sp modelId="{BBB3F4CB-EEEE-4F14-8FCD-1F99208DD090}">
      <dsp:nvSpPr>
        <dsp:cNvPr id="0" name=""/>
        <dsp:cNvSpPr/>
      </dsp:nvSpPr>
      <dsp:spPr>
        <a:xfrm>
          <a:off x="2291919" y="526237"/>
          <a:ext cx="4052437" cy="4052437"/>
        </a:xfrm>
        <a:custGeom>
          <a:avLst/>
          <a:gdLst/>
          <a:ahLst/>
          <a:cxnLst/>
          <a:rect l="0" t="0" r="0" b="0"/>
          <a:pathLst>
            <a:path>
              <a:moveTo>
                <a:pt x="814100" y="3649896"/>
              </a:moveTo>
              <a:arcTo wR="2026218" hR="2026218" stAng="7604539" swAng="977379"/>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FE14246-C3A5-40EE-BA3B-E38029C5D58B}">
      <dsp:nvSpPr>
        <dsp:cNvPr id="0" name=""/>
        <dsp:cNvSpPr/>
      </dsp:nvSpPr>
      <dsp:spPr>
        <a:xfrm>
          <a:off x="1376917" y="3032737"/>
          <a:ext cx="2103942" cy="7335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it-IT" sz="1400" b="1" i="1" kern="1200" dirty="0" smtClean="0">
              <a:solidFill>
                <a:schemeClr val="bg1"/>
              </a:solidFill>
              <a:latin typeface="Segoe UI Semibold" panose="020B0702040204020203" pitchFamily="34" charset="0"/>
            </a:rPr>
            <a:t>Settimana della cucina italiana</a:t>
          </a:r>
        </a:p>
      </dsp:txBody>
      <dsp:txXfrm>
        <a:off x="1412725" y="3068545"/>
        <a:ext cx="2032326" cy="661923"/>
      </dsp:txXfrm>
    </dsp:sp>
    <dsp:sp modelId="{C3DF95AA-7E5B-402F-9C8F-EEFA0D2115DC}">
      <dsp:nvSpPr>
        <dsp:cNvPr id="0" name=""/>
        <dsp:cNvSpPr/>
      </dsp:nvSpPr>
      <dsp:spPr>
        <a:xfrm>
          <a:off x="2163257" y="360766"/>
          <a:ext cx="4052437" cy="4052437"/>
        </a:xfrm>
        <a:custGeom>
          <a:avLst/>
          <a:gdLst/>
          <a:ahLst/>
          <a:cxnLst/>
          <a:rect l="0" t="0" r="0" b="0"/>
          <a:pathLst>
            <a:path>
              <a:moveTo>
                <a:pt x="102529" y="2662600"/>
              </a:moveTo>
              <a:arcTo wR="2026218" hR="2026218" stAng="9701706" swAng="1659448"/>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C56A276-AAAE-473F-8C07-DED8DA2B32C8}">
      <dsp:nvSpPr>
        <dsp:cNvPr id="0" name=""/>
        <dsp:cNvSpPr/>
      </dsp:nvSpPr>
      <dsp:spPr>
        <a:xfrm>
          <a:off x="1299754" y="1356150"/>
          <a:ext cx="1988142" cy="69181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algn="ctr" defTabSz="914400" rtl="0" eaLnBrk="1" latinLnBrk="0" hangingPunct="1">
            <a:lnSpc>
              <a:spcPct val="90000"/>
            </a:lnSpc>
            <a:spcBef>
              <a:spcPct val="0"/>
            </a:spcBef>
            <a:spcAft>
              <a:spcPct val="35000"/>
            </a:spcAft>
          </a:pPr>
          <a:r>
            <a:rPr lang="it-IT" sz="1400" b="1" i="1" kern="1200" dirty="0" smtClean="0">
              <a:solidFill>
                <a:schemeClr val="bg1"/>
              </a:solidFill>
              <a:latin typeface="Segoe UI Semibold" panose="020B0702040204020203" pitchFamily="34" charset="0"/>
              <a:ea typeface="+mn-ea"/>
              <a:cs typeface="+mn-cs"/>
            </a:rPr>
            <a:t>Giornata del Design italiano nel mondo</a:t>
          </a:r>
        </a:p>
      </dsp:txBody>
      <dsp:txXfrm>
        <a:off x="1333526" y="1389922"/>
        <a:ext cx="1920598" cy="624269"/>
      </dsp:txXfrm>
    </dsp:sp>
    <dsp:sp modelId="{6447C688-6A04-4688-A2CF-8B01ECACEBE6}">
      <dsp:nvSpPr>
        <dsp:cNvPr id="0" name=""/>
        <dsp:cNvSpPr/>
      </dsp:nvSpPr>
      <dsp:spPr>
        <a:xfrm>
          <a:off x="2191701" y="358260"/>
          <a:ext cx="4052437" cy="4052437"/>
        </a:xfrm>
        <a:custGeom>
          <a:avLst/>
          <a:gdLst/>
          <a:ahLst/>
          <a:cxnLst/>
          <a:rect l="0" t="0" r="0" b="0"/>
          <a:pathLst>
            <a:path>
              <a:moveTo>
                <a:pt x="284847" y="990270"/>
              </a:moveTo>
              <a:arcTo wR="2026218" hR="2026218" stAng="12644914" swAng="1484391"/>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BC1DF5DD-0206-4016-B28E-4908367CB12C}" type="datetimeFigureOut">
              <a:rPr lang="it-IT" smtClean="0"/>
              <a:t>21/11/2019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52779B0-301E-4BF2-90D0-56198385877D}" type="slidenum">
              <a:rPr lang="it-IT" smtClean="0"/>
              <a:t>‹N›</a:t>
            </a:fld>
            <a:endParaRPr lang="it-IT"/>
          </a:p>
        </p:txBody>
      </p:sp>
    </p:spTree>
    <p:extLst>
      <p:ext uri="{BB962C8B-B14F-4D97-AF65-F5344CB8AC3E}">
        <p14:creationId xmlns:p14="http://schemas.microsoft.com/office/powerpoint/2010/main" val="2699856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C1DF5DD-0206-4016-B28E-4908367CB12C}" type="datetimeFigureOut">
              <a:rPr lang="it-IT" smtClean="0"/>
              <a:t>21/11/2019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52779B0-301E-4BF2-90D0-56198385877D}" type="slidenum">
              <a:rPr lang="it-IT" smtClean="0"/>
              <a:t>‹N›</a:t>
            </a:fld>
            <a:endParaRPr lang="it-IT"/>
          </a:p>
        </p:txBody>
      </p:sp>
    </p:spTree>
    <p:extLst>
      <p:ext uri="{BB962C8B-B14F-4D97-AF65-F5344CB8AC3E}">
        <p14:creationId xmlns:p14="http://schemas.microsoft.com/office/powerpoint/2010/main" val="2498778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C1DF5DD-0206-4016-B28E-4908367CB12C}" type="datetimeFigureOut">
              <a:rPr lang="it-IT" smtClean="0"/>
              <a:t>21/11/2019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52779B0-301E-4BF2-90D0-56198385877D}" type="slidenum">
              <a:rPr lang="it-IT" smtClean="0"/>
              <a:t>‹N›</a:t>
            </a:fld>
            <a:endParaRPr lang="it-IT"/>
          </a:p>
        </p:txBody>
      </p:sp>
    </p:spTree>
    <p:extLst>
      <p:ext uri="{BB962C8B-B14F-4D97-AF65-F5344CB8AC3E}">
        <p14:creationId xmlns:p14="http://schemas.microsoft.com/office/powerpoint/2010/main" val="3103183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C1DF5DD-0206-4016-B28E-4908367CB12C}" type="datetimeFigureOut">
              <a:rPr lang="it-IT" smtClean="0"/>
              <a:t>21/11/2019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52779B0-301E-4BF2-90D0-56198385877D}" type="slidenum">
              <a:rPr lang="it-IT" smtClean="0"/>
              <a:t>‹N›</a:t>
            </a:fld>
            <a:endParaRPr lang="it-IT"/>
          </a:p>
        </p:txBody>
      </p:sp>
    </p:spTree>
    <p:extLst>
      <p:ext uri="{BB962C8B-B14F-4D97-AF65-F5344CB8AC3E}">
        <p14:creationId xmlns:p14="http://schemas.microsoft.com/office/powerpoint/2010/main" val="2041165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BC1DF5DD-0206-4016-B28E-4908367CB12C}" type="datetimeFigureOut">
              <a:rPr lang="it-IT" smtClean="0"/>
              <a:t>21/11/2019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52779B0-301E-4BF2-90D0-56198385877D}" type="slidenum">
              <a:rPr lang="it-IT" smtClean="0"/>
              <a:t>‹N›</a:t>
            </a:fld>
            <a:endParaRPr lang="it-IT"/>
          </a:p>
        </p:txBody>
      </p:sp>
    </p:spTree>
    <p:extLst>
      <p:ext uri="{BB962C8B-B14F-4D97-AF65-F5344CB8AC3E}">
        <p14:creationId xmlns:p14="http://schemas.microsoft.com/office/powerpoint/2010/main" val="4219496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BC1DF5DD-0206-4016-B28E-4908367CB12C}" type="datetimeFigureOut">
              <a:rPr lang="it-IT" smtClean="0"/>
              <a:t>21/11/2019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52779B0-301E-4BF2-90D0-56198385877D}" type="slidenum">
              <a:rPr lang="it-IT" smtClean="0"/>
              <a:t>‹N›</a:t>
            </a:fld>
            <a:endParaRPr lang="it-IT"/>
          </a:p>
        </p:txBody>
      </p:sp>
    </p:spTree>
    <p:extLst>
      <p:ext uri="{BB962C8B-B14F-4D97-AF65-F5344CB8AC3E}">
        <p14:creationId xmlns:p14="http://schemas.microsoft.com/office/powerpoint/2010/main" val="691470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BC1DF5DD-0206-4016-B28E-4908367CB12C}" type="datetimeFigureOut">
              <a:rPr lang="it-IT" smtClean="0"/>
              <a:t>21/11/2019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52779B0-301E-4BF2-90D0-56198385877D}" type="slidenum">
              <a:rPr lang="it-IT" smtClean="0"/>
              <a:t>‹N›</a:t>
            </a:fld>
            <a:endParaRPr lang="it-IT"/>
          </a:p>
        </p:txBody>
      </p:sp>
    </p:spTree>
    <p:extLst>
      <p:ext uri="{BB962C8B-B14F-4D97-AF65-F5344CB8AC3E}">
        <p14:creationId xmlns:p14="http://schemas.microsoft.com/office/powerpoint/2010/main" val="876401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BC1DF5DD-0206-4016-B28E-4908367CB12C}" type="datetimeFigureOut">
              <a:rPr lang="it-IT" smtClean="0"/>
              <a:t>21/11/2019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52779B0-301E-4BF2-90D0-56198385877D}" type="slidenum">
              <a:rPr lang="it-IT" smtClean="0"/>
              <a:t>‹N›</a:t>
            </a:fld>
            <a:endParaRPr lang="it-IT"/>
          </a:p>
        </p:txBody>
      </p:sp>
    </p:spTree>
    <p:extLst>
      <p:ext uri="{BB962C8B-B14F-4D97-AF65-F5344CB8AC3E}">
        <p14:creationId xmlns:p14="http://schemas.microsoft.com/office/powerpoint/2010/main" val="1002986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C1DF5DD-0206-4016-B28E-4908367CB12C}" type="datetimeFigureOut">
              <a:rPr lang="it-IT" smtClean="0"/>
              <a:t>21/11/2019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52779B0-301E-4BF2-90D0-56198385877D}" type="slidenum">
              <a:rPr lang="it-IT" smtClean="0"/>
              <a:t>‹N›</a:t>
            </a:fld>
            <a:endParaRPr lang="it-IT"/>
          </a:p>
        </p:txBody>
      </p:sp>
    </p:spTree>
    <p:extLst>
      <p:ext uri="{BB962C8B-B14F-4D97-AF65-F5344CB8AC3E}">
        <p14:creationId xmlns:p14="http://schemas.microsoft.com/office/powerpoint/2010/main" val="3101100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BC1DF5DD-0206-4016-B28E-4908367CB12C}" type="datetimeFigureOut">
              <a:rPr lang="it-IT" smtClean="0"/>
              <a:t>21/11/2019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52779B0-301E-4BF2-90D0-56198385877D}" type="slidenum">
              <a:rPr lang="it-IT" smtClean="0"/>
              <a:t>‹N›</a:t>
            </a:fld>
            <a:endParaRPr lang="it-IT"/>
          </a:p>
        </p:txBody>
      </p:sp>
    </p:spTree>
    <p:extLst>
      <p:ext uri="{BB962C8B-B14F-4D97-AF65-F5344CB8AC3E}">
        <p14:creationId xmlns:p14="http://schemas.microsoft.com/office/powerpoint/2010/main" val="159340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BC1DF5DD-0206-4016-B28E-4908367CB12C}" type="datetimeFigureOut">
              <a:rPr lang="it-IT" smtClean="0"/>
              <a:t>21/11/2019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52779B0-301E-4BF2-90D0-56198385877D}" type="slidenum">
              <a:rPr lang="it-IT" smtClean="0"/>
              <a:t>‹N›</a:t>
            </a:fld>
            <a:endParaRPr lang="it-IT"/>
          </a:p>
        </p:txBody>
      </p:sp>
    </p:spTree>
    <p:extLst>
      <p:ext uri="{BB962C8B-B14F-4D97-AF65-F5344CB8AC3E}">
        <p14:creationId xmlns:p14="http://schemas.microsoft.com/office/powerpoint/2010/main" val="3936776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1DF5DD-0206-4016-B28E-4908367CB12C}" type="datetimeFigureOut">
              <a:rPr lang="it-IT" smtClean="0"/>
              <a:t>21/11/2019</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2779B0-301E-4BF2-90D0-56198385877D}" type="slidenum">
              <a:rPr lang="it-IT" smtClean="0"/>
              <a:t>‹N›</a:t>
            </a:fld>
            <a:endParaRPr lang="it-IT"/>
          </a:p>
        </p:txBody>
      </p:sp>
    </p:spTree>
    <p:extLst>
      <p:ext uri="{BB962C8B-B14F-4D97-AF65-F5344CB8AC3E}">
        <p14:creationId xmlns:p14="http://schemas.microsoft.com/office/powerpoint/2010/main" val="22714004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www.esteri.it/mae/it/trasparenza_comunicazioni_legali/sovvenzioni_contributi_sussidi_vantaggi_economici/criterimodalita/criteri-e-modalita.html" TargetMode="External"/><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hyperlink" Target="https://www.esteri.it/mae/resource/atti_concessione/cm_4275.pdf" TargetMode="External"/><Relationship Id="rId3" Type="http://schemas.openxmlformats.org/officeDocument/2006/relationships/hyperlink" Target="https://www.esteri.it/mae/resource/atti_concessione/cm_1063.pdf" TargetMode="External"/><Relationship Id="rId7" Type="http://schemas.openxmlformats.org/officeDocument/2006/relationships/hyperlink" Target="https://www.esteri.it/mae/resource/atti_concessione/cm_1066.pdf" TargetMode="External"/><Relationship Id="rId2" Type="http://schemas.openxmlformats.org/officeDocument/2006/relationships/image" Target="../media/image2.JPG"/><Relationship Id="rId1" Type="http://schemas.openxmlformats.org/officeDocument/2006/relationships/slideLayout" Target="../slideLayouts/slideLayout7.xml"/><Relationship Id="rId6" Type="http://schemas.openxmlformats.org/officeDocument/2006/relationships/hyperlink" Target="https://www.esteri.it/mae/resource/atti_concessione/cm_1064.pdf" TargetMode="External"/><Relationship Id="rId5" Type="http://schemas.openxmlformats.org/officeDocument/2006/relationships/hyperlink" Target="https://www.esteri.it/mae/resource/atti_concessione/cm_1065.pdf" TargetMode="External"/><Relationship Id="rId4" Type="http://schemas.openxmlformats.org/officeDocument/2006/relationships/hyperlink" Target="https://www.esteri.it/mae/resource/atti_concessione/cm_4013.pdf"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mailto:dgsp.05@cert.esteri.it" TargetMode="External"/><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mailto:dgsp.05@cert.esteri.it" TargetMode="External"/><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9.png"/><Relationship Id="rId3" Type="http://schemas.openxmlformats.org/officeDocument/2006/relationships/diagramData" Target="../diagrams/data1.xml"/><Relationship Id="rId7" Type="http://schemas.microsoft.com/office/2007/relationships/diagramDrawing" Target="../diagrams/drawing1.xml"/><Relationship Id="rId12" Type="http://schemas.openxmlformats.org/officeDocument/2006/relationships/image" Target="../media/image8.jpeg"/><Relationship Id="rId2" Type="http://schemas.openxmlformats.org/officeDocument/2006/relationships/image" Target="../media/image2.JPG"/><Relationship Id="rId1" Type="http://schemas.openxmlformats.org/officeDocument/2006/relationships/slideLayout" Target="../slideLayouts/slideLayout7.xml"/><Relationship Id="rId6" Type="http://schemas.openxmlformats.org/officeDocument/2006/relationships/diagramColors" Target="../diagrams/colors1.xml"/><Relationship Id="rId11" Type="http://schemas.openxmlformats.org/officeDocument/2006/relationships/image" Target="../media/image7.png"/><Relationship Id="rId5" Type="http://schemas.openxmlformats.org/officeDocument/2006/relationships/diagramQuickStyle" Target="../diagrams/quickStyle1.xml"/><Relationship Id="rId10" Type="http://schemas.openxmlformats.org/officeDocument/2006/relationships/image" Target="../media/image6.jpeg"/><Relationship Id="rId4" Type="http://schemas.openxmlformats.org/officeDocument/2006/relationships/diagramLayout" Target="../diagrams/layout1.xml"/><Relationship Id="rId9"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0" y="-43601"/>
            <a:ext cx="9144000" cy="69016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CasellaDiTesto 4"/>
          <p:cNvSpPr txBox="1"/>
          <p:nvPr/>
        </p:nvSpPr>
        <p:spPr>
          <a:xfrm>
            <a:off x="1366642" y="5301208"/>
            <a:ext cx="6480720" cy="646331"/>
          </a:xfrm>
          <a:prstGeom prst="rect">
            <a:avLst/>
          </a:prstGeom>
          <a:noFill/>
        </p:spPr>
        <p:txBody>
          <a:bodyPr wrap="square" rtlCol="0">
            <a:spAutoFit/>
          </a:bodyPr>
          <a:lstStyle>
            <a:defPPr>
              <a:defRPr lang="it-IT"/>
            </a:defPPr>
            <a:lvl1pPr algn="ctr">
              <a:defRPr b="1" i="1">
                <a:latin typeface="Bahnschrift Light" panose="020B0502040204020203" pitchFamily="34" charset="0"/>
              </a:defRPr>
            </a:lvl1pPr>
          </a:lstStyle>
          <a:p>
            <a:r>
              <a:rPr lang="it-IT" i="0" dirty="0"/>
              <a:t>CORSO DI FORMAZIONE /AGGIORNAMENTO PER DOCENTI</a:t>
            </a:r>
          </a:p>
          <a:p>
            <a:r>
              <a:rPr lang="it-IT" i="0" dirty="0"/>
              <a:t>NOVEMBRE 2019</a:t>
            </a:r>
          </a:p>
        </p:txBody>
      </p:sp>
      <p:sp>
        <p:nvSpPr>
          <p:cNvPr id="8" name="CasellaDiTesto 7"/>
          <p:cNvSpPr txBox="1"/>
          <p:nvPr/>
        </p:nvSpPr>
        <p:spPr>
          <a:xfrm>
            <a:off x="1115616" y="1020963"/>
            <a:ext cx="7560840" cy="646331"/>
          </a:xfrm>
          <a:prstGeom prst="rect">
            <a:avLst/>
          </a:prstGeom>
          <a:noFill/>
        </p:spPr>
        <p:txBody>
          <a:bodyPr wrap="square" rtlCol="0">
            <a:spAutoFit/>
          </a:bodyPr>
          <a:lstStyle/>
          <a:p>
            <a:pPr algn="ctr"/>
            <a:r>
              <a:rPr lang="it-IT" b="1" i="1" dirty="0" smtClean="0">
                <a:latin typeface="Bahnschrift Light" panose="020B0502040204020203" pitchFamily="34" charset="0"/>
              </a:rPr>
              <a:t>Nell’ambito del progetto Nazionale  </a:t>
            </a:r>
            <a:r>
              <a:rPr lang="it-IT" b="1" i="1" dirty="0" err="1" smtClean="0">
                <a:latin typeface="Bahnschrift Light" panose="020B0502040204020203" pitchFamily="34" charset="0"/>
              </a:rPr>
              <a:t>OTiS</a:t>
            </a:r>
            <a:r>
              <a:rPr lang="it-IT" b="1" i="1" dirty="0" smtClean="0">
                <a:latin typeface="Bahnschrift Light" panose="020B0502040204020203" pitchFamily="34" charset="0"/>
              </a:rPr>
              <a:t>: Oltreconfini il Teatro incontra la Scuola</a:t>
            </a:r>
          </a:p>
        </p:txBody>
      </p:sp>
    </p:spTree>
    <p:extLst>
      <p:ext uri="{BB962C8B-B14F-4D97-AF65-F5344CB8AC3E}">
        <p14:creationId xmlns:p14="http://schemas.microsoft.com/office/powerpoint/2010/main" val="18314343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5932"/>
            <a:ext cx="9144000" cy="6858000"/>
          </a:xfrm>
          <a:prstGeom prst="rect">
            <a:avLst/>
          </a:prstGeom>
        </p:spPr>
      </p:pic>
      <p:sp>
        <p:nvSpPr>
          <p:cNvPr id="4" name="CasellaDiTesto 3"/>
          <p:cNvSpPr txBox="1"/>
          <p:nvPr/>
        </p:nvSpPr>
        <p:spPr>
          <a:xfrm>
            <a:off x="1043608" y="1268760"/>
            <a:ext cx="7056784" cy="3970318"/>
          </a:xfrm>
          <a:prstGeom prst="rect">
            <a:avLst/>
          </a:prstGeom>
          <a:noFill/>
        </p:spPr>
        <p:txBody>
          <a:bodyPr wrap="square" rtlCol="0">
            <a:spAutoFit/>
          </a:bodyPr>
          <a:lstStyle/>
          <a:p>
            <a:pPr lvl="0" algn="ctr"/>
            <a:r>
              <a:rPr lang="it-IT" b="1" dirty="0" smtClean="0"/>
              <a:t>QUALI </a:t>
            </a:r>
            <a:r>
              <a:rPr lang="it-IT" b="1" dirty="0"/>
              <a:t>FORME DI SOSTEGNO PUÒ </a:t>
            </a:r>
            <a:r>
              <a:rPr lang="it-IT" b="1" dirty="0" smtClean="0"/>
              <a:t>UTILIZZARE </a:t>
            </a:r>
            <a:r>
              <a:rPr lang="it-IT" b="1" dirty="0"/>
              <a:t>IL MAECI VERSO IL SFIM?</a:t>
            </a:r>
            <a:endParaRPr lang="it-IT" dirty="0"/>
          </a:p>
          <a:p>
            <a:pPr algn="just"/>
            <a:r>
              <a:rPr lang="it-IT" b="1" dirty="0"/>
              <a:t> </a:t>
            </a:r>
            <a:endParaRPr lang="it-IT" dirty="0"/>
          </a:p>
          <a:p>
            <a:pPr lvl="0" algn="just"/>
            <a:r>
              <a:rPr lang="it-IT" u="sng" dirty="0"/>
              <a:t>Sostegno diretto</a:t>
            </a:r>
            <a:r>
              <a:rPr lang="it-IT" dirty="0"/>
              <a:t>: </a:t>
            </a:r>
            <a:r>
              <a:rPr lang="it-IT" b="1" dirty="0"/>
              <a:t>invio di personale </a:t>
            </a:r>
            <a:r>
              <a:rPr lang="it-IT" dirty="0"/>
              <a:t>della scuola: </a:t>
            </a:r>
            <a:r>
              <a:rPr lang="it-IT" dirty="0" smtClean="0"/>
              <a:t>dirigenti scolastici, </a:t>
            </a:r>
            <a:r>
              <a:rPr lang="it-IT" dirty="0"/>
              <a:t>docenti e </a:t>
            </a:r>
            <a:r>
              <a:rPr lang="it-IT" dirty="0" smtClean="0"/>
              <a:t>personale ATA</a:t>
            </a:r>
            <a:r>
              <a:rPr lang="it-IT" dirty="0"/>
              <a:t>. Contingente fissato tramite decreto inter-direttoriale MAECI, MIUR, MEF. Attualmente composto da </a:t>
            </a:r>
            <a:r>
              <a:rPr lang="it-IT" dirty="0" smtClean="0"/>
              <a:t>674 </a:t>
            </a:r>
            <a:r>
              <a:rPr lang="it-IT" dirty="0"/>
              <a:t>unità di personale</a:t>
            </a:r>
            <a:r>
              <a:rPr lang="it-IT" dirty="0" smtClean="0"/>
              <a:t>.</a:t>
            </a:r>
          </a:p>
          <a:p>
            <a:pPr lvl="0" algn="just"/>
            <a:endParaRPr lang="it-IT" dirty="0"/>
          </a:p>
          <a:p>
            <a:pPr lvl="0" algn="just"/>
            <a:r>
              <a:rPr lang="it-IT" u="sng" dirty="0"/>
              <a:t>Sostegno indiretto</a:t>
            </a:r>
            <a:r>
              <a:rPr lang="it-IT" dirty="0"/>
              <a:t>: erogazione </a:t>
            </a:r>
            <a:r>
              <a:rPr lang="it-IT" b="1" dirty="0" smtClean="0"/>
              <a:t>contributi</a:t>
            </a:r>
            <a:r>
              <a:rPr lang="it-IT" dirty="0"/>
              <a:t> </a:t>
            </a:r>
            <a:r>
              <a:rPr lang="it-IT" dirty="0" smtClean="0"/>
              <a:t>sulla base degli stanziamenti sui capitoli di bilancio assegnati all’Ufficio. Nell’erogare tali contributi si tiene anche conto, </a:t>
            </a:r>
            <a:r>
              <a:rPr lang="it-IT" dirty="0"/>
              <a:t>in </a:t>
            </a:r>
            <a:r>
              <a:rPr lang="it-IT" dirty="0" smtClean="0"/>
              <a:t>parte, </a:t>
            </a:r>
            <a:r>
              <a:rPr lang="it-IT" dirty="0"/>
              <a:t>dell’attività </a:t>
            </a:r>
            <a:r>
              <a:rPr lang="it-IT" dirty="0" smtClean="0"/>
              <a:t>progettuale delle istituzioni scolastiche in linea con gli assi prioritari della strategia del </a:t>
            </a:r>
            <a:r>
              <a:rPr lang="it-IT" b="1" dirty="0"/>
              <a:t>“</a:t>
            </a:r>
            <a:r>
              <a:rPr lang="it-IT" b="1" dirty="0" err="1"/>
              <a:t>VivereALL’Italiana</a:t>
            </a:r>
            <a:r>
              <a:rPr lang="it-IT" b="1" dirty="0" smtClean="0"/>
              <a:t>”</a:t>
            </a:r>
            <a:r>
              <a:rPr lang="it-IT" dirty="0"/>
              <a:t> </a:t>
            </a:r>
            <a:r>
              <a:rPr lang="it-IT" dirty="0" smtClean="0"/>
              <a:t>e con le iniziative diramate dal MAECI. </a:t>
            </a:r>
            <a:endParaRPr lang="it-IT" dirty="0"/>
          </a:p>
          <a:p>
            <a:pPr lvl="0" algn="just"/>
            <a:r>
              <a:rPr lang="it-IT" dirty="0" smtClean="0"/>
              <a:t>Erogazione di emolumenti aggiuntivi per </a:t>
            </a:r>
            <a:r>
              <a:rPr lang="it-IT" b="1" dirty="0" smtClean="0"/>
              <a:t>Progetti di miglioramento dell’offerta formativa (PMOF) </a:t>
            </a:r>
            <a:r>
              <a:rPr lang="it-IT" dirty="0" smtClean="0"/>
              <a:t>con il ricorso a fondi contrattuali. </a:t>
            </a:r>
          </a:p>
        </p:txBody>
      </p:sp>
    </p:spTree>
    <p:extLst>
      <p:ext uri="{BB962C8B-B14F-4D97-AF65-F5344CB8AC3E}">
        <p14:creationId xmlns:p14="http://schemas.microsoft.com/office/powerpoint/2010/main" val="9230112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5932"/>
            <a:ext cx="9144000" cy="6858000"/>
          </a:xfrm>
          <a:prstGeom prst="rect">
            <a:avLst/>
          </a:prstGeom>
        </p:spPr>
      </p:pic>
      <p:sp>
        <p:nvSpPr>
          <p:cNvPr id="4" name="CasellaDiTesto 3"/>
          <p:cNvSpPr txBox="1"/>
          <p:nvPr/>
        </p:nvSpPr>
        <p:spPr>
          <a:xfrm>
            <a:off x="1043608" y="1268760"/>
            <a:ext cx="7056784" cy="4801314"/>
          </a:xfrm>
          <a:prstGeom prst="rect">
            <a:avLst/>
          </a:prstGeom>
          <a:noFill/>
        </p:spPr>
        <p:txBody>
          <a:bodyPr wrap="square" rtlCol="0">
            <a:spAutoFit/>
          </a:bodyPr>
          <a:lstStyle/>
          <a:p>
            <a:pPr lvl="0" algn="ctr"/>
            <a:r>
              <a:rPr lang="it-IT" b="1" dirty="0"/>
              <a:t>PROCEDURA PER RICHIESTA </a:t>
            </a:r>
            <a:r>
              <a:rPr lang="it-IT" b="1" dirty="0" smtClean="0"/>
              <a:t>CONTRIBUTI</a:t>
            </a:r>
          </a:p>
          <a:p>
            <a:pPr lvl="0"/>
            <a:endParaRPr lang="it-IT" dirty="0"/>
          </a:p>
          <a:p>
            <a:pPr algn="just"/>
            <a:r>
              <a:rPr lang="it-IT" dirty="0"/>
              <a:t>Ogni anno la Legge di Bilancio fissa gli </a:t>
            </a:r>
            <a:r>
              <a:rPr lang="it-IT" b="1" dirty="0"/>
              <a:t>stanziamenti</a:t>
            </a:r>
            <a:r>
              <a:rPr lang="it-IT" dirty="0"/>
              <a:t> iniziali per ogni </a:t>
            </a:r>
            <a:r>
              <a:rPr lang="it-IT" b="1" dirty="0"/>
              <a:t>capitolo</a:t>
            </a:r>
            <a:r>
              <a:rPr lang="it-IT" dirty="0"/>
              <a:t> del bilancio del MAECI.</a:t>
            </a:r>
          </a:p>
          <a:p>
            <a:pPr algn="just"/>
            <a:r>
              <a:rPr lang="it-IT" dirty="0"/>
              <a:t>I singoli Uffici del MAECI, a cui è affidata la gestione dei capitoli, diramano le </a:t>
            </a:r>
            <a:r>
              <a:rPr lang="it-IT" b="1" dirty="0"/>
              <a:t>istruzioni</a:t>
            </a:r>
            <a:r>
              <a:rPr lang="it-IT" dirty="0"/>
              <a:t> per fare richiesta di contributo.</a:t>
            </a:r>
          </a:p>
          <a:p>
            <a:pPr algn="just"/>
            <a:r>
              <a:rPr lang="it-IT" dirty="0"/>
              <a:t>Le Ambasciate e gli Uffici consolari che ricevono tali istruzioni, le tramettono agli enti/alle istituzioni interessate.</a:t>
            </a:r>
          </a:p>
          <a:p>
            <a:pPr algn="just"/>
            <a:r>
              <a:rPr lang="it-IT" dirty="0"/>
              <a:t>Le istituzioni presentano </a:t>
            </a:r>
            <a:r>
              <a:rPr lang="it-IT" b="1" dirty="0"/>
              <a:t>richiesta di contributo </a:t>
            </a:r>
            <a:r>
              <a:rPr lang="it-IT" dirty="0"/>
              <a:t>agli Uffici, per il tramite delle Ambasciate e degli Uffici consolari.</a:t>
            </a:r>
          </a:p>
          <a:p>
            <a:pPr algn="just"/>
            <a:r>
              <a:rPr lang="it-IT" dirty="0"/>
              <a:t>Gli Uffici che ricevono le richieste effettuano un’</a:t>
            </a:r>
            <a:r>
              <a:rPr lang="it-IT" b="1" dirty="0"/>
              <a:t>istruttoria</a:t>
            </a:r>
            <a:r>
              <a:rPr lang="it-IT" dirty="0"/>
              <a:t> per verificare l’esistenza dei presupposti per la richiesta e la rispondenza ai criteri fissati.</a:t>
            </a:r>
          </a:p>
          <a:p>
            <a:pPr algn="just"/>
            <a:r>
              <a:rPr lang="it-IT" i="1" dirty="0"/>
              <a:t>Occorre segnalare che si è in presenza di “contributi” e non di “finanziamenti” a copertura di tutti i costi: ai fini dell’erogazione è, dunque, necessaria una compartecipazione finanziaria da parte dell’ente richiedente che, nella richiesta di contributo, va esplicitata. </a:t>
            </a:r>
          </a:p>
        </p:txBody>
      </p:sp>
    </p:spTree>
    <p:extLst>
      <p:ext uri="{BB962C8B-B14F-4D97-AF65-F5344CB8AC3E}">
        <p14:creationId xmlns:p14="http://schemas.microsoft.com/office/powerpoint/2010/main" val="21916213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5932"/>
            <a:ext cx="9144000" cy="6858000"/>
          </a:xfrm>
          <a:prstGeom prst="rect">
            <a:avLst/>
          </a:prstGeom>
        </p:spPr>
      </p:pic>
      <p:sp>
        <p:nvSpPr>
          <p:cNvPr id="4" name="CasellaDiTesto 3"/>
          <p:cNvSpPr txBox="1"/>
          <p:nvPr/>
        </p:nvSpPr>
        <p:spPr>
          <a:xfrm>
            <a:off x="1043608" y="1268760"/>
            <a:ext cx="7056784" cy="5355312"/>
          </a:xfrm>
          <a:prstGeom prst="rect">
            <a:avLst/>
          </a:prstGeom>
          <a:noFill/>
        </p:spPr>
        <p:txBody>
          <a:bodyPr wrap="square" rtlCol="0">
            <a:spAutoFit/>
          </a:bodyPr>
          <a:lstStyle/>
          <a:p>
            <a:pPr lvl="0" algn="ctr"/>
            <a:r>
              <a:rPr lang="it-IT" b="1" dirty="0"/>
              <a:t>PROCEDURA PER RICHIESTA </a:t>
            </a:r>
            <a:r>
              <a:rPr lang="it-IT" b="1" dirty="0" smtClean="0"/>
              <a:t>CONTRIBUTI</a:t>
            </a:r>
          </a:p>
          <a:p>
            <a:pPr lvl="0"/>
            <a:endParaRPr lang="it-IT" dirty="0"/>
          </a:p>
          <a:p>
            <a:pPr algn="just"/>
            <a:r>
              <a:rPr lang="it-IT" dirty="0"/>
              <a:t>In base alla Legge n. 241/1990 (“Nuove norme in materia di procedimento amministrativo e di diritto di accesso ai documenti amministrativi”), i criteri di erogazione devono essere esplicitati in anticipo (così l’art. 12, comma 1, così come da ultimo modificato con D.lgs. 14 marzo 2013, n. 33: “La </a:t>
            </a:r>
            <a:r>
              <a:rPr lang="it-IT" i="1" dirty="0"/>
              <a:t>concessione di sovvenzioni, contributi, sussidi ed ausili finanziari e l'attribuzione di vantaggi economici di qualunque genere a persone ed enti pubblici e privati sono subordinate alla predeterminazione da parte delle amministrazioni procedenti, nelle forme previste dai rispettivi ordinamenti, dei criteri e delle modalità cui le amministrazioni stesse devono attenersi.</a:t>
            </a:r>
            <a:r>
              <a:rPr lang="it-IT" dirty="0"/>
              <a:t>”). </a:t>
            </a:r>
          </a:p>
          <a:p>
            <a:pPr algn="just"/>
            <a:r>
              <a:rPr lang="it-IT" dirty="0"/>
              <a:t>Il </a:t>
            </a:r>
            <a:r>
              <a:rPr lang="it-IT" dirty="0" smtClean="0"/>
              <a:t>MAECI </a:t>
            </a:r>
            <a:r>
              <a:rPr lang="it-IT" dirty="0"/>
              <a:t>opera attraverso l’emanazione dei cosiddetti “</a:t>
            </a:r>
            <a:r>
              <a:rPr lang="it-IT" b="1" dirty="0"/>
              <a:t>decreti trasparenza</a:t>
            </a:r>
            <a:r>
              <a:rPr lang="it-IT" dirty="0"/>
              <a:t>”, pubblicati in una apposita sezione del sito denominata “Amministrazione trasparente – criteri e modalità”, nel rispetto di quanto previsto dal D.lgs. 33 del 2013: </a:t>
            </a:r>
          </a:p>
          <a:p>
            <a:pPr algn="just"/>
            <a:r>
              <a:rPr lang="it-IT" u="sng" dirty="0">
                <a:hlinkClick r:id="rId3"/>
              </a:rPr>
              <a:t>https://www.esteri.it/mae/it/trasparenza_comunicazioni_legali/sovvenzioni_contributi_sussidi_vantaggi_economici/criterimodalita/criteri-e-modalita.html</a:t>
            </a:r>
            <a:endParaRPr lang="it-IT" dirty="0"/>
          </a:p>
        </p:txBody>
      </p:sp>
    </p:spTree>
    <p:extLst>
      <p:ext uri="{BB962C8B-B14F-4D97-AF65-F5344CB8AC3E}">
        <p14:creationId xmlns:p14="http://schemas.microsoft.com/office/powerpoint/2010/main" val="30707839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5932"/>
            <a:ext cx="9144000" cy="6858000"/>
          </a:xfrm>
          <a:prstGeom prst="rect">
            <a:avLst/>
          </a:prstGeom>
        </p:spPr>
      </p:pic>
      <p:sp>
        <p:nvSpPr>
          <p:cNvPr id="4" name="CasellaDiTesto 3"/>
          <p:cNvSpPr txBox="1"/>
          <p:nvPr/>
        </p:nvSpPr>
        <p:spPr>
          <a:xfrm>
            <a:off x="1043608" y="908720"/>
            <a:ext cx="7416824" cy="5909310"/>
          </a:xfrm>
          <a:prstGeom prst="rect">
            <a:avLst/>
          </a:prstGeom>
          <a:noFill/>
        </p:spPr>
        <p:txBody>
          <a:bodyPr wrap="square" rtlCol="0">
            <a:spAutoFit/>
          </a:bodyPr>
          <a:lstStyle/>
          <a:p>
            <a:pPr algn="ctr"/>
            <a:r>
              <a:rPr lang="it-IT" sz="1400" b="1" dirty="0"/>
              <a:t>Decreti Trasparenza per </a:t>
            </a:r>
            <a:r>
              <a:rPr lang="it-IT" sz="1400" b="1" dirty="0" smtClean="0"/>
              <a:t>Contributi - Ufficio </a:t>
            </a:r>
            <a:r>
              <a:rPr lang="it-IT" sz="1400" b="1" dirty="0"/>
              <a:t>V della Direzione Generale per la promozione del Sistema Paese del MAECI</a:t>
            </a:r>
            <a:r>
              <a:rPr lang="it-IT" sz="1400" b="1" dirty="0" smtClean="0"/>
              <a:t>:</a:t>
            </a:r>
          </a:p>
          <a:p>
            <a:pPr algn="ctr"/>
            <a:endParaRPr lang="it-IT" sz="800" b="1" dirty="0"/>
          </a:p>
          <a:p>
            <a:pPr lvl="0" algn="just"/>
            <a:r>
              <a:rPr lang="it-IT" sz="1400" dirty="0">
                <a:ea typeface="Calibri" panose="020F0502020204030204" pitchFamily="34" charset="0"/>
                <a:cs typeface="Times New Roman" panose="02020603050405020304" pitchFamily="18" charset="0"/>
              </a:rPr>
              <a:t>D.M. n. 3615/3204 del 19 aprile 2016</a:t>
            </a:r>
            <a:r>
              <a:rPr lang="it-IT" sz="1400" dirty="0" smtClean="0">
                <a:ea typeface="Calibri" panose="020F0502020204030204" pitchFamily="34" charset="0"/>
                <a:cs typeface="Times New Roman" panose="02020603050405020304" pitchFamily="18" charset="0"/>
              </a:rPr>
              <a:t>: </a:t>
            </a:r>
            <a:r>
              <a:rPr lang="it-IT" sz="1400" dirty="0">
                <a:ea typeface="Calibri" panose="020F0502020204030204" pitchFamily="34" charset="0"/>
                <a:cs typeface="Times New Roman" panose="02020603050405020304" pitchFamily="18" charset="0"/>
              </a:rPr>
              <a:t>Criteri per l'assegnazione di </a:t>
            </a:r>
            <a:r>
              <a:rPr lang="it-IT" sz="1400" dirty="0" smtClean="0">
                <a:ea typeface="Calibri" panose="020F0502020204030204" pitchFamily="34" charset="0"/>
                <a:cs typeface="Times New Roman" panose="02020603050405020304" pitchFamily="18" charset="0"/>
              </a:rPr>
              <a:t>contributi - </a:t>
            </a:r>
            <a:r>
              <a:rPr lang="it-IT" sz="1400" dirty="0" smtClean="0"/>
              <a:t>cap</a:t>
            </a:r>
            <a:r>
              <a:rPr lang="it-IT" sz="1400" dirty="0"/>
              <a:t>. 2619 </a:t>
            </a:r>
            <a:r>
              <a:rPr lang="it-IT" sz="1400" dirty="0" err="1"/>
              <a:t>pg</a:t>
            </a:r>
            <a:r>
              <a:rPr lang="it-IT" sz="1400" dirty="0"/>
              <a:t> 1 “</a:t>
            </a:r>
            <a:r>
              <a:rPr lang="it-IT" sz="1400" i="1" dirty="0"/>
              <a:t>Contributi alle scuole italiane non statali paritarie all'estero</a:t>
            </a:r>
            <a:r>
              <a:rPr lang="it-IT" sz="1400" dirty="0" smtClean="0"/>
              <a:t>”</a:t>
            </a:r>
            <a:endParaRPr lang="it-IT" sz="1400" dirty="0"/>
          </a:p>
          <a:p>
            <a:pPr algn="just"/>
            <a:r>
              <a:rPr lang="it-IT" sz="1400" u="sng" dirty="0">
                <a:hlinkClick r:id="rId3"/>
              </a:rPr>
              <a:t>https://www.esteri.it/mae/resource/atti_concessione/cm_1063.pdf</a:t>
            </a:r>
            <a:endParaRPr lang="it-IT" sz="1400" dirty="0"/>
          </a:p>
          <a:p>
            <a:pPr algn="just"/>
            <a:r>
              <a:rPr lang="it-IT" sz="1400" dirty="0"/>
              <a:t> </a:t>
            </a:r>
            <a:r>
              <a:rPr lang="it-IT" sz="1400" dirty="0">
                <a:ea typeface="Calibri" panose="020F0502020204030204" pitchFamily="34" charset="0"/>
                <a:cs typeface="Times New Roman" panose="02020603050405020304" pitchFamily="18" charset="0"/>
              </a:rPr>
              <a:t>D.M. n. 3615/3924 del 31 luglio 2018: Criteri per l'assegnazione di contributi - cap. 2619 </a:t>
            </a:r>
            <a:r>
              <a:rPr lang="it-IT" sz="1400" dirty="0" err="1">
                <a:ea typeface="Calibri" panose="020F0502020204030204" pitchFamily="34" charset="0"/>
                <a:cs typeface="Times New Roman" panose="02020603050405020304" pitchFamily="18" charset="0"/>
              </a:rPr>
              <a:t>pg</a:t>
            </a:r>
            <a:r>
              <a:rPr lang="it-IT" sz="1400" dirty="0">
                <a:ea typeface="Calibri" panose="020F0502020204030204" pitchFamily="34" charset="0"/>
                <a:cs typeface="Times New Roman" panose="02020603050405020304" pitchFamily="18" charset="0"/>
              </a:rPr>
              <a:t> 1 “Contributi alle scuole italiane non statali paritarie all'estero</a:t>
            </a:r>
            <a:r>
              <a:rPr lang="it-IT" sz="1400" dirty="0" smtClean="0">
                <a:ea typeface="Calibri" panose="020F0502020204030204" pitchFamily="34" charset="0"/>
                <a:cs typeface="Times New Roman" panose="02020603050405020304" pitchFamily="18" charset="0"/>
              </a:rPr>
              <a:t>”</a:t>
            </a:r>
            <a:endParaRPr lang="it-IT" sz="1400" dirty="0">
              <a:ea typeface="Calibri" panose="020F0502020204030204" pitchFamily="34" charset="0"/>
              <a:cs typeface="Times New Roman" panose="02020603050405020304" pitchFamily="18" charset="0"/>
            </a:endParaRPr>
          </a:p>
          <a:p>
            <a:pPr algn="just"/>
            <a:r>
              <a:rPr lang="it-IT" sz="1400" u="sng" dirty="0">
                <a:hlinkClick r:id="rId4"/>
              </a:rPr>
              <a:t>https://www.esteri.it/mae/resource/atti_concessione/cm_4013.pdf</a:t>
            </a:r>
            <a:endParaRPr lang="it-IT" sz="1400" dirty="0"/>
          </a:p>
          <a:p>
            <a:pPr lvl="0" algn="just"/>
            <a:r>
              <a:rPr lang="it-IT" sz="1400" dirty="0">
                <a:ea typeface="Calibri" panose="020F0502020204030204" pitchFamily="34" charset="0"/>
                <a:cs typeface="Times New Roman" panose="02020603050405020304" pitchFamily="18" charset="0"/>
              </a:rPr>
              <a:t>D.M. n. 3615/4107 del 2 agosto 2016: Criteri per l'assegnazione di contributi - cap. 2619 </a:t>
            </a:r>
            <a:r>
              <a:rPr lang="it-IT" sz="1400" dirty="0" err="1">
                <a:ea typeface="Calibri" panose="020F0502020204030204" pitchFamily="34" charset="0"/>
                <a:cs typeface="Times New Roman" panose="02020603050405020304" pitchFamily="18" charset="0"/>
              </a:rPr>
              <a:t>pg</a:t>
            </a:r>
            <a:r>
              <a:rPr lang="it-IT" sz="1400" dirty="0">
                <a:ea typeface="Calibri" panose="020F0502020204030204" pitchFamily="34" charset="0"/>
                <a:cs typeface="Times New Roman" panose="02020603050405020304" pitchFamily="18" charset="0"/>
              </a:rPr>
              <a:t> 2 “Contributi ad istituzioni scolastiche e universitarie straniere per la creazione ed il funzionamento di cattedre di lingua italiana. Spese, anche in Italia, per la divulgazione tematica di corsi di lingua italiana conferimento di borse e di viaggi di perfezionamento a chi abbia frequentato con profitto corsi di lingua e cultura, nonché alle scuole europee per la creazione ed il funzionamento di sezioni italiane</a:t>
            </a:r>
            <a:r>
              <a:rPr lang="it-IT" sz="1400" dirty="0" smtClean="0">
                <a:ea typeface="Calibri" panose="020F0502020204030204" pitchFamily="34" charset="0"/>
                <a:cs typeface="Times New Roman" panose="02020603050405020304" pitchFamily="18" charset="0"/>
              </a:rPr>
              <a:t>”</a:t>
            </a:r>
            <a:endParaRPr lang="it-IT" sz="1400" dirty="0">
              <a:ea typeface="Calibri" panose="020F0502020204030204" pitchFamily="34" charset="0"/>
              <a:cs typeface="Times New Roman" panose="02020603050405020304" pitchFamily="18" charset="0"/>
            </a:endParaRPr>
          </a:p>
          <a:p>
            <a:pPr algn="just"/>
            <a:r>
              <a:rPr lang="it-IT" sz="1400" u="sng" dirty="0">
                <a:hlinkClick r:id="rId5"/>
              </a:rPr>
              <a:t>https://www.esteri.it/mae/resource/atti_concessione/cm_1065.pdf</a:t>
            </a:r>
            <a:endParaRPr lang="it-IT" sz="1400" dirty="0"/>
          </a:p>
          <a:p>
            <a:pPr algn="just"/>
            <a:r>
              <a:rPr lang="it-IT" sz="1400" dirty="0">
                <a:ea typeface="Calibri" panose="020F0502020204030204" pitchFamily="34" charset="0"/>
                <a:cs typeface="Times New Roman" panose="02020603050405020304" pitchFamily="18" charset="0"/>
              </a:rPr>
              <a:t>D.M. n. 3615/4106 del 2 agosto 2016: Criteri per l'assegnazione di contributi - cap. 2619 </a:t>
            </a:r>
            <a:r>
              <a:rPr lang="it-IT" sz="1400" dirty="0" err="1">
                <a:ea typeface="Calibri" panose="020F0502020204030204" pitchFamily="34" charset="0"/>
                <a:cs typeface="Times New Roman" panose="02020603050405020304" pitchFamily="18" charset="0"/>
              </a:rPr>
              <a:t>pg</a:t>
            </a:r>
            <a:r>
              <a:rPr lang="it-IT" sz="1400" dirty="0">
                <a:ea typeface="Calibri" panose="020F0502020204030204" pitchFamily="34" charset="0"/>
                <a:cs typeface="Times New Roman" panose="02020603050405020304" pitchFamily="18" charset="0"/>
              </a:rPr>
              <a:t> 3 “Contributi ad enti ed associazioni, nonché ad amministrazioni ed enti pubblici stranieri, per corsi a distanza di formazione ed aggiornamento per docenti di lingua italiana</a:t>
            </a:r>
            <a:r>
              <a:rPr lang="it-IT" sz="1400" dirty="0" smtClean="0">
                <a:ea typeface="Calibri" panose="020F0502020204030204" pitchFamily="34" charset="0"/>
                <a:cs typeface="Times New Roman" panose="02020603050405020304" pitchFamily="18" charset="0"/>
              </a:rPr>
              <a:t>”</a:t>
            </a:r>
            <a:endParaRPr lang="it-IT" sz="1400" dirty="0">
              <a:ea typeface="Calibri" panose="020F0502020204030204" pitchFamily="34" charset="0"/>
              <a:cs typeface="Times New Roman" panose="02020603050405020304" pitchFamily="18" charset="0"/>
            </a:endParaRPr>
          </a:p>
          <a:p>
            <a:pPr algn="just"/>
            <a:r>
              <a:rPr lang="it-IT" sz="1400" u="sng" dirty="0">
                <a:hlinkClick r:id="rId6"/>
              </a:rPr>
              <a:t>https://www.esteri.it/mae/resource/atti_concessione/cm_1064.pdf</a:t>
            </a:r>
            <a:endParaRPr lang="it-IT" sz="1400" dirty="0"/>
          </a:p>
          <a:p>
            <a:pPr lvl="0" algn="just"/>
            <a:r>
              <a:rPr lang="it-IT" sz="1400" dirty="0">
                <a:ea typeface="Calibri" panose="020F0502020204030204" pitchFamily="34" charset="0"/>
                <a:cs typeface="Times New Roman" panose="02020603050405020304" pitchFamily="18" charset="0"/>
              </a:rPr>
              <a:t>D.M. n. 3615/4816 dell’11 ottobre 2016: Criteri per l'assegnazione di contributi - cap. 2560 </a:t>
            </a:r>
            <a:r>
              <a:rPr lang="it-IT" sz="1400" dirty="0" err="1">
                <a:ea typeface="Calibri" panose="020F0502020204030204" pitchFamily="34" charset="0"/>
                <a:cs typeface="Times New Roman" panose="02020603050405020304" pitchFamily="18" charset="0"/>
              </a:rPr>
              <a:t>pg</a:t>
            </a:r>
            <a:r>
              <a:rPr lang="it-IT" sz="1400" dirty="0">
                <a:ea typeface="Calibri" panose="020F0502020204030204" pitchFamily="34" charset="0"/>
                <a:cs typeface="Times New Roman" panose="02020603050405020304" pitchFamily="18" charset="0"/>
              </a:rPr>
              <a:t> 9 “Spese per l'attuazione dell'autonomia scolastica nelle scuole statali all'estero</a:t>
            </a:r>
            <a:r>
              <a:rPr lang="it-IT" sz="1400" dirty="0" smtClean="0">
                <a:ea typeface="Calibri" panose="020F0502020204030204" pitchFamily="34" charset="0"/>
                <a:cs typeface="Times New Roman" panose="02020603050405020304" pitchFamily="18" charset="0"/>
              </a:rPr>
              <a:t>”</a:t>
            </a:r>
            <a:endParaRPr lang="it-IT" sz="1400" dirty="0">
              <a:ea typeface="Calibri" panose="020F0502020204030204" pitchFamily="34" charset="0"/>
              <a:cs typeface="Times New Roman" panose="02020603050405020304" pitchFamily="18" charset="0"/>
            </a:endParaRPr>
          </a:p>
          <a:p>
            <a:pPr algn="just"/>
            <a:r>
              <a:rPr lang="it-IT" sz="1400" u="sng" dirty="0">
                <a:hlinkClick r:id="rId7"/>
              </a:rPr>
              <a:t>https://www.esteri.it/mae/resource/atti_concessione/cm_1066.pdf</a:t>
            </a:r>
            <a:endParaRPr lang="it-IT" sz="1400" dirty="0"/>
          </a:p>
          <a:p>
            <a:pPr lvl="0" algn="just"/>
            <a:r>
              <a:rPr lang="it-IT" sz="1400" dirty="0">
                <a:ea typeface="Calibri" panose="020F0502020204030204" pitchFamily="34" charset="0"/>
                <a:cs typeface="Times New Roman" panose="02020603050405020304" pitchFamily="18" charset="0"/>
              </a:rPr>
              <a:t>D.M. n. 3615/5482 del 6 novembre 2018: Criteri per l'assegnazione di contributi - cap. 2560 </a:t>
            </a:r>
            <a:r>
              <a:rPr lang="it-IT" sz="1400" dirty="0" err="1">
                <a:ea typeface="Calibri" panose="020F0502020204030204" pitchFamily="34" charset="0"/>
                <a:cs typeface="Times New Roman" panose="02020603050405020304" pitchFamily="18" charset="0"/>
              </a:rPr>
              <a:t>pg</a:t>
            </a:r>
            <a:r>
              <a:rPr lang="it-IT" sz="1400" dirty="0">
                <a:ea typeface="Calibri" panose="020F0502020204030204" pitchFamily="34" charset="0"/>
                <a:cs typeface="Times New Roman" panose="02020603050405020304" pitchFamily="18" charset="0"/>
              </a:rPr>
              <a:t> 10 “Spese relative a progetti finalizzati al miglioramento dell'offerta formativa e superamento del disagio scolastico</a:t>
            </a:r>
            <a:r>
              <a:rPr lang="it-IT" sz="1400" dirty="0" smtClean="0">
                <a:ea typeface="Calibri" panose="020F0502020204030204" pitchFamily="34" charset="0"/>
                <a:cs typeface="Times New Roman" panose="02020603050405020304" pitchFamily="18" charset="0"/>
              </a:rPr>
              <a:t>”</a:t>
            </a:r>
            <a:endParaRPr lang="it-IT" sz="1400" dirty="0">
              <a:ea typeface="Calibri" panose="020F0502020204030204" pitchFamily="34" charset="0"/>
              <a:cs typeface="Times New Roman" panose="02020603050405020304" pitchFamily="18" charset="0"/>
            </a:endParaRPr>
          </a:p>
          <a:p>
            <a:pPr algn="just"/>
            <a:r>
              <a:rPr lang="it-IT" sz="1400" u="sng" dirty="0">
                <a:hlinkClick r:id="rId8"/>
              </a:rPr>
              <a:t>https://</a:t>
            </a:r>
            <a:r>
              <a:rPr lang="it-IT" sz="1400" u="sng" dirty="0" smtClean="0">
                <a:hlinkClick r:id="rId8"/>
              </a:rPr>
              <a:t>www.esteri.it/mae/resource/atti_concessione/cm_4275.pdf</a:t>
            </a:r>
            <a:endParaRPr lang="it-IT" sz="1400" dirty="0"/>
          </a:p>
        </p:txBody>
      </p:sp>
    </p:spTree>
    <p:extLst>
      <p:ext uri="{BB962C8B-B14F-4D97-AF65-F5344CB8AC3E}">
        <p14:creationId xmlns:p14="http://schemas.microsoft.com/office/powerpoint/2010/main" val="29320068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5932"/>
            <a:ext cx="9144000" cy="6858000"/>
          </a:xfrm>
          <a:prstGeom prst="rect">
            <a:avLst/>
          </a:prstGeom>
        </p:spPr>
      </p:pic>
      <p:sp>
        <p:nvSpPr>
          <p:cNvPr id="4" name="CasellaDiTesto 3"/>
          <p:cNvSpPr txBox="1"/>
          <p:nvPr/>
        </p:nvSpPr>
        <p:spPr>
          <a:xfrm>
            <a:off x="971600" y="1412776"/>
            <a:ext cx="7416824" cy="4247317"/>
          </a:xfrm>
          <a:prstGeom prst="rect">
            <a:avLst/>
          </a:prstGeom>
          <a:noFill/>
        </p:spPr>
        <p:txBody>
          <a:bodyPr wrap="square" rtlCol="0">
            <a:spAutoFit/>
          </a:bodyPr>
          <a:lstStyle/>
          <a:p>
            <a:pPr algn="ctr"/>
            <a:r>
              <a:rPr lang="it-IT" b="1" dirty="0"/>
              <a:t>PROCEDURA PER RICHIESTA CONTRIBUTI</a:t>
            </a:r>
          </a:p>
          <a:p>
            <a:pPr algn="just"/>
            <a:endParaRPr lang="it-IT" dirty="0" smtClean="0"/>
          </a:p>
          <a:p>
            <a:pPr algn="just"/>
            <a:endParaRPr lang="it-IT" dirty="0"/>
          </a:p>
          <a:p>
            <a:pPr algn="just"/>
            <a:r>
              <a:rPr lang="it-IT" dirty="0" smtClean="0"/>
              <a:t>Per </a:t>
            </a:r>
            <a:r>
              <a:rPr lang="it-IT" dirty="0"/>
              <a:t>quanto riguarda le scuole all’estero e le iniziative per la lingua e la cultura italiana all’estero, l’Ufficio V procede alla ripartizione </a:t>
            </a:r>
            <a:r>
              <a:rPr lang="it-IT" dirty="0" smtClean="0"/>
              <a:t>dello stanziamento attraverso </a:t>
            </a:r>
            <a:r>
              <a:rPr lang="it-IT" dirty="0"/>
              <a:t>l’adozione formale, con decreto, di un </a:t>
            </a:r>
            <a:r>
              <a:rPr lang="it-IT" b="1" dirty="0"/>
              <a:t>piano di riparto</a:t>
            </a:r>
            <a:r>
              <a:rPr lang="it-IT" dirty="0"/>
              <a:t>, pubblicato nella richiamata sezione dedicata alla trasparenza e pubblicità degli atti amministrativi. Il piano, in particolare, deve dare evidenza dell’applicazione dei criteri fissati nei decreti trasparenza, spiegando non solo la determinazione di un importo per un dato ente in relazione alla richiesta presentata, ma al tempo stesso la ragione di quello stesso importo rispetto a tutti gli altri concessi</a:t>
            </a:r>
            <a:r>
              <a:rPr lang="it-IT" dirty="0" smtClean="0"/>
              <a:t>.</a:t>
            </a:r>
          </a:p>
          <a:p>
            <a:pPr algn="just"/>
            <a:r>
              <a:rPr lang="it-IT" dirty="0" smtClean="0"/>
              <a:t>Se lo stanziamento non è sufficiente a soddisfare le richieste che si considerano accolte, si possono operare, in presenza di determinate condizioni, delle </a:t>
            </a:r>
            <a:r>
              <a:rPr lang="it-IT" b="1" dirty="0" smtClean="0"/>
              <a:t>variazioni compensative </a:t>
            </a:r>
            <a:r>
              <a:rPr lang="it-IT" dirty="0" smtClean="0"/>
              <a:t>da altri capitoli di bilancio. </a:t>
            </a:r>
            <a:endParaRPr lang="it-IT" dirty="0"/>
          </a:p>
        </p:txBody>
      </p:sp>
    </p:spTree>
    <p:extLst>
      <p:ext uri="{BB962C8B-B14F-4D97-AF65-F5344CB8AC3E}">
        <p14:creationId xmlns:p14="http://schemas.microsoft.com/office/powerpoint/2010/main" val="14644846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53" y="-171400"/>
            <a:ext cx="9144000" cy="6858000"/>
          </a:xfrm>
          <a:prstGeom prst="rect">
            <a:avLst/>
          </a:prstGeom>
        </p:spPr>
      </p:pic>
      <p:sp>
        <p:nvSpPr>
          <p:cNvPr id="4" name="CasellaDiTesto 3"/>
          <p:cNvSpPr txBox="1"/>
          <p:nvPr/>
        </p:nvSpPr>
        <p:spPr>
          <a:xfrm>
            <a:off x="2195736" y="834307"/>
            <a:ext cx="5544616" cy="923330"/>
          </a:xfrm>
          <a:prstGeom prst="rect">
            <a:avLst/>
          </a:prstGeom>
          <a:noFill/>
        </p:spPr>
        <p:txBody>
          <a:bodyPr wrap="square" rtlCol="0">
            <a:spAutoFit/>
          </a:bodyPr>
          <a:lstStyle/>
          <a:p>
            <a:r>
              <a:rPr lang="it-IT" b="1" dirty="0"/>
              <a:t>I CONTRIBUTI EROGATI DALL’UFFICIO V DELLA </a:t>
            </a:r>
            <a:r>
              <a:rPr lang="it-IT" b="1" dirty="0" smtClean="0"/>
              <a:t>DGSP</a:t>
            </a:r>
          </a:p>
          <a:p>
            <a:endParaRPr lang="it-IT" b="1" dirty="0"/>
          </a:p>
          <a:p>
            <a:endParaRPr lang="it-IT" dirty="0"/>
          </a:p>
        </p:txBody>
      </p:sp>
      <p:graphicFrame>
        <p:nvGraphicFramePr>
          <p:cNvPr id="3" name="Tabella 2"/>
          <p:cNvGraphicFramePr>
            <a:graphicFrameLocks noGrp="1"/>
          </p:cNvGraphicFramePr>
          <p:nvPr>
            <p:extLst>
              <p:ext uri="{D42A27DB-BD31-4B8C-83A1-F6EECF244321}">
                <p14:modId xmlns:p14="http://schemas.microsoft.com/office/powerpoint/2010/main" val="880082650"/>
              </p:ext>
            </p:extLst>
          </p:nvPr>
        </p:nvGraphicFramePr>
        <p:xfrm>
          <a:off x="827584" y="1196752"/>
          <a:ext cx="8208912" cy="4608512"/>
        </p:xfrm>
        <a:graphic>
          <a:graphicData uri="http://schemas.openxmlformats.org/drawingml/2006/table">
            <a:tbl>
              <a:tblPr firstRow="1" bandRow="1">
                <a:tableStyleId>{5C22544A-7EE6-4342-B048-85BDC9FD1C3A}</a:tableStyleId>
              </a:tblPr>
              <a:tblGrid>
                <a:gridCol w="2052228">
                  <a:extLst>
                    <a:ext uri="{9D8B030D-6E8A-4147-A177-3AD203B41FA5}">
                      <a16:colId xmlns:a16="http://schemas.microsoft.com/office/drawing/2014/main" val="2697908952"/>
                    </a:ext>
                  </a:extLst>
                </a:gridCol>
                <a:gridCol w="2052228">
                  <a:extLst>
                    <a:ext uri="{9D8B030D-6E8A-4147-A177-3AD203B41FA5}">
                      <a16:colId xmlns:a16="http://schemas.microsoft.com/office/drawing/2014/main" val="1872130952"/>
                    </a:ext>
                  </a:extLst>
                </a:gridCol>
                <a:gridCol w="2052228">
                  <a:extLst>
                    <a:ext uri="{9D8B030D-6E8A-4147-A177-3AD203B41FA5}">
                      <a16:colId xmlns:a16="http://schemas.microsoft.com/office/drawing/2014/main" val="628045441"/>
                    </a:ext>
                  </a:extLst>
                </a:gridCol>
                <a:gridCol w="2052228">
                  <a:extLst>
                    <a:ext uri="{9D8B030D-6E8A-4147-A177-3AD203B41FA5}">
                      <a16:colId xmlns:a16="http://schemas.microsoft.com/office/drawing/2014/main" val="302270318"/>
                    </a:ext>
                  </a:extLst>
                </a:gridCol>
              </a:tblGrid>
              <a:tr h="1355900">
                <a:tc>
                  <a:txBody>
                    <a:bodyPr/>
                    <a:lstStyle/>
                    <a:p>
                      <a:pPr algn="ctr">
                        <a:lnSpc>
                          <a:spcPct val="115000"/>
                        </a:lnSpc>
                        <a:spcAft>
                          <a:spcPts val="0"/>
                        </a:spcAft>
                      </a:pPr>
                      <a:r>
                        <a:rPr lang="it-IT" sz="1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400" b="1" dirty="0" smtClean="0">
                          <a:effectLst/>
                          <a:latin typeface="Times New Roman" panose="02020603050405020304" pitchFamily="18" charset="0"/>
                          <a:ea typeface="Calibri" panose="020F0502020204030204" pitchFamily="34" charset="0"/>
                          <a:cs typeface="Times New Roman" panose="02020603050405020304" pitchFamily="18" charset="0"/>
                        </a:rPr>
                        <a:t>Capitolo </a:t>
                      </a:r>
                      <a:r>
                        <a:rPr lang="it-IT" sz="1400" b="1" dirty="0">
                          <a:effectLst/>
                          <a:latin typeface="Times New Roman" panose="02020603050405020304" pitchFamily="18" charset="0"/>
                          <a:ea typeface="Calibri" panose="020F0502020204030204" pitchFamily="34" charset="0"/>
                          <a:cs typeface="Times New Roman" panose="02020603050405020304" pitchFamily="18" charset="0"/>
                        </a:rPr>
                        <a:t>di spesa</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it-IT" sz="1400" b="1" dirty="0">
                          <a:effectLst/>
                          <a:latin typeface="Times New Roman" panose="02020603050405020304" pitchFamily="18" charset="0"/>
                          <a:ea typeface="Calibri" panose="020F0502020204030204" pitchFamily="34" charset="0"/>
                          <a:cs typeface="Times New Roman" panose="02020603050405020304" pitchFamily="18" charset="0"/>
                        </a:rPr>
                        <a:t>Beneficiari</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it-IT" sz="1400" b="1" dirty="0">
                          <a:effectLst/>
                          <a:latin typeface="Times New Roman" panose="02020603050405020304" pitchFamily="18" charset="0"/>
                          <a:ea typeface="Calibri" panose="020F0502020204030204" pitchFamily="34" charset="0"/>
                          <a:cs typeface="Times New Roman" panose="02020603050405020304" pitchFamily="18" charset="0"/>
                        </a:rPr>
                        <a:t>Riferimenti normativi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it-IT" sz="1400" b="1" dirty="0">
                          <a:effectLst/>
                          <a:latin typeface="Times New Roman" panose="02020603050405020304" pitchFamily="18" charset="0"/>
                          <a:ea typeface="Calibri" panose="020F0502020204030204" pitchFamily="34" charset="0"/>
                          <a:cs typeface="Times New Roman" panose="02020603050405020304" pitchFamily="18" charset="0"/>
                        </a:rPr>
                        <a:t>decreti </a:t>
                      </a:r>
                      <a:r>
                        <a:rPr lang="it-IT" sz="1400" b="1" dirty="0" smtClean="0">
                          <a:effectLst/>
                          <a:latin typeface="Times New Roman" panose="02020603050405020304" pitchFamily="18" charset="0"/>
                          <a:ea typeface="Calibri" panose="020F0502020204030204" pitchFamily="34" charset="0"/>
                          <a:cs typeface="Times New Roman" panose="02020603050405020304" pitchFamily="18" charset="0"/>
                        </a:rPr>
                        <a:t>trasparenza</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it-IT" sz="14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it-IT" sz="1400" b="1" dirty="0">
                          <a:effectLst/>
                          <a:latin typeface="Times New Roman" panose="02020603050405020304" pitchFamily="18" charset="0"/>
                          <a:ea typeface="Calibri" panose="020F0502020204030204" pitchFamily="34" charset="0"/>
                          <a:cs typeface="Times New Roman" panose="02020603050405020304" pitchFamily="18" charset="0"/>
                        </a:rPr>
                        <a:t>Adempimenti,</a:t>
                      </a:r>
                      <a:r>
                        <a:rPr lang="it-IT" sz="12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400" b="1" dirty="0">
                          <a:effectLst/>
                          <a:latin typeface="Times New Roman" panose="02020603050405020304" pitchFamily="18" charset="0"/>
                          <a:ea typeface="Calibri" panose="020F0502020204030204" pitchFamily="34" charset="0"/>
                          <a:cs typeface="Times New Roman" panose="02020603050405020304" pitchFamily="18" charset="0"/>
                        </a:rPr>
                        <a:t>documentazione da presentare</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it-IT" sz="14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96289539"/>
                  </a:ext>
                </a:extLst>
              </a:tr>
              <a:tr h="3252612">
                <a:tc>
                  <a:txBody>
                    <a:bodyPr/>
                    <a:lstStyle/>
                    <a:p>
                      <a:pPr algn="ctr">
                        <a:lnSpc>
                          <a:spcPct val="115000"/>
                        </a:lnSpc>
                        <a:spcAft>
                          <a:spcPts val="0"/>
                        </a:spcAft>
                      </a:pPr>
                      <a:r>
                        <a:rPr lang="it-IT" sz="1600" b="1" dirty="0" smtClean="0">
                          <a:effectLst/>
                          <a:latin typeface="+mn-lt"/>
                          <a:ea typeface="Calibri" panose="020F0502020204030204" pitchFamily="34" charset="0"/>
                          <a:cs typeface="Times New Roman" panose="02020603050405020304" pitchFamily="18" charset="0"/>
                        </a:rPr>
                        <a:t>Cap </a:t>
                      </a:r>
                      <a:r>
                        <a:rPr lang="it-IT" sz="1600" b="1" dirty="0">
                          <a:effectLst/>
                          <a:latin typeface="+mn-lt"/>
                          <a:ea typeface="Calibri" panose="020F0502020204030204" pitchFamily="34" charset="0"/>
                          <a:cs typeface="Times New Roman" panose="02020603050405020304" pitchFamily="18" charset="0"/>
                        </a:rPr>
                        <a:t>2560 </a:t>
                      </a:r>
                      <a:r>
                        <a:rPr lang="it-IT" sz="1600" b="1" dirty="0" err="1" smtClean="0">
                          <a:effectLst/>
                          <a:latin typeface="+mn-lt"/>
                          <a:ea typeface="Calibri" panose="020F0502020204030204" pitchFamily="34" charset="0"/>
                          <a:cs typeface="Times New Roman" panose="02020603050405020304" pitchFamily="18" charset="0"/>
                        </a:rPr>
                        <a:t>p.g</a:t>
                      </a:r>
                      <a:r>
                        <a:rPr lang="it-IT" sz="1600" b="1" dirty="0" err="1">
                          <a:effectLst/>
                          <a:latin typeface="+mn-lt"/>
                          <a:ea typeface="Calibri" panose="020F0502020204030204" pitchFamily="34" charset="0"/>
                          <a:cs typeface="Times New Roman" panose="02020603050405020304" pitchFamily="18" charset="0"/>
                        </a:rPr>
                        <a:t>.</a:t>
                      </a:r>
                      <a:r>
                        <a:rPr lang="it-IT" sz="1600" b="1" dirty="0">
                          <a:effectLst/>
                          <a:latin typeface="+mn-lt"/>
                          <a:ea typeface="Calibri" panose="020F0502020204030204" pitchFamily="34" charset="0"/>
                          <a:cs typeface="Times New Roman" panose="02020603050405020304" pitchFamily="18" charset="0"/>
                        </a:rPr>
                        <a:t> </a:t>
                      </a:r>
                      <a:r>
                        <a:rPr lang="it-IT" sz="1600" b="1" dirty="0" smtClean="0">
                          <a:effectLst/>
                          <a:latin typeface="+mn-lt"/>
                          <a:ea typeface="Calibri" panose="020F0502020204030204" pitchFamily="34" charset="0"/>
                          <a:cs typeface="Times New Roman" panose="02020603050405020304" pitchFamily="18" charset="0"/>
                        </a:rPr>
                        <a:t>9</a:t>
                      </a:r>
                    </a:p>
                    <a:p>
                      <a:pPr algn="ctr">
                        <a:lnSpc>
                          <a:spcPct val="115000"/>
                        </a:lnSpc>
                        <a:spcAft>
                          <a:spcPts val="0"/>
                        </a:spcAft>
                      </a:pPr>
                      <a:endParaRPr lang="it-IT" sz="1600" b="1" dirty="0">
                        <a:effectLst/>
                        <a:latin typeface="+mn-lt"/>
                        <a:ea typeface="Calibri" panose="020F0502020204030204" pitchFamily="34" charset="0"/>
                        <a:cs typeface="Times New Roman" panose="02020603050405020304" pitchFamily="18" charset="0"/>
                      </a:endParaRPr>
                    </a:p>
                    <a:p>
                      <a:pPr algn="just">
                        <a:lnSpc>
                          <a:spcPct val="115000"/>
                        </a:lnSpc>
                        <a:spcAft>
                          <a:spcPts val="0"/>
                        </a:spcAft>
                      </a:pPr>
                      <a:r>
                        <a:rPr lang="it-IT" sz="1100" dirty="0">
                          <a:effectLst/>
                          <a:latin typeface="+mn-lt"/>
                          <a:ea typeface="Calibri" panose="020F0502020204030204" pitchFamily="34" charset="0"/>
                          <a:cs typeface="Times New Roman" panose="02020603050405020304" pitchFamily="18" charset="0"/>
                        </a:rPr>
                        <a:t>Spese per l’attuazione dell’autonomia scolastica nelle scuole statali all’estero</a:t>
                      </a:r>
                    </a:p>
                    <a:p>
                      <a:pPr algn="just">
                        <a:lnSpc>
                          <a:spcPct val="115000"/>
                        </a:lnSpc>
                        <a:spcAft>
                          <a:spcPts val="0"/>
                        </a:spcAft>
                      </a:pPr>
                      <a:r>
                        <a:rPr lang="it-IT" sz="1100" dirty="0">
                          <a:effectLst/>
                          <a:latin typeface="+mn-lt"/>
                          <a:ea typeface="Calibri" panose="020F0502020204030204" pitchFamily="34" charset="0"/>
                          <a:cs typeface="Times New Roman" panose="02020603050405020304" pitchFamily="18" charset="0"/>
                        </a:rPr>
                        <a:t> </a:t>
                      </a:r>
                    </a:p>
                    <a:p>
                      <a:pPr algn="just">
                        <a:lnSpc>
                          <a:spcPct val="115000"/>
                        </a:lnSpc>
                        <a:spcAft>
                          <a:spcPts val="0"/>
                        </a:spcAft>
                      </a:pPr>
                      <a:r>
                        <a:rPr lang="it-IT" sz="1100" dirty="0">
                          <a:effectLst/>
                          <a:latin typeface="+mn-lt"/>
                          <a:ea typeface="Calibri" panose="020F0502020204030204" pitchFamily="34" charset="0"/>
                          <a:cs typeface="Times New Roman" panose="02020603050405020304" pitchFamily="18" charset="0"/>
                        </a:rPr>
                        <a:t>(</a:t>
                      </a:r>
                      <a:r>
                        <a:rPr lang="it-IT" sz="1100" i="1" dirty="0">
                          <a:effectLst/>
                          <a:latin typeface="+mn-lt"/>
                          <a:ea typeface="Calibri" panose="020F0502020204030204" pitchFamily="34" charset="0"/>
                          <a:cs typeface="Times New Roman" panose="02020603050405020304" pitchFamily="18" charset="0"/>
                        </a:rPr>
                        <a:t>N.B. Le risorse sono principalmente assegnate per progetti tesi all’integrazione di alunni con disabilità, disturbi specifici dell’apprendimento, bisogni educativi speciali</a:t>
                      </a:r>
                      <a:r>
                        <a:rPr lang="it-IT" sz="1100" dirty="0">
                          <a:effectLst/>
                          <a:latin typeface="+mn-lt"/>
                          <a:ea typeface="Calibri" panose="020F0502020204030204" pitchFamily="34" charset="0"/>
                          <a:cs typeface="Times New Roman" panose="02020603050405020304" pitchFamily="18" charset="0"/>
                        </a:rPr>
                        <a:t>).</a:t>
                      </a:r>
                    </a:p>
                  </a:txBody>
                  <a:tcPr marL="68580" marR="68580" marT="0" marB="0" anchor="ctr"/>
                </a:tc>
                <a:tc>
                  <a:txBody>
                    <a:bodyPr/>
                    <a:lstStyle/>
                    <a:p>
                      <a:pPr algn="ctr">
                        <a:lnSpc>
                          <a:spcPct val="150000"/>
                        </a:lnSpc>
                        <a:spcAft>
                          <a:spcPts val="0"/>
                        </a:spcAft>
                      </a:pPr>
                      <a:r>
                        <a:rPr lang="it-IT" sz="1100" i="1" dirty="0">
                          <a:effectLst/>
                          <a:latin typeface="+mn-lt"/>
                          <a:ea typeface="Calibri" panose="020F0502020204030204" pitchFamily="34" charset="0"/>
                          <a:cs typeface="Times New Roman" panose="02020603050405020304" pitchFamily="18" charset="0"/>
                        </a:rPr>
                        <a:t>Scuole </a:t>
                      </a:r>
                      <a:r>
                        <a:rPr lang="it-IT" sz="1100" i="1" u="none" dirty="0">
                          <a:effectLst/>
                          <a:latin typeface="+mn-lt"/>
                          <a:ea typeface="Calibri" panose="020F0502020204030204" pitchFamily="34" charset="0"/>
                          <a:cs typeface="Times New Roman" panose="02020603050405020304" pitchFamily="18" charset="0"/>
                        </a:rPr>
                        <a:t>statali</a:t>
                      </a:r>
                      <a:endParaRPr lang="it-IT" sz="1100" u="none"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it-IT" sz="1100" dirty="0">
                          <a:effectLst/>
                          <a:latin typeface="+mn-lt"/>
                          <a:ea typeface="Calibri" panose="020F0502020204030204" pitchFamily="34" charset="0"/>
                          <a:cs typeface="Times New Roman" panose="02020603050405020304" pitchFamily="18" charset="0"/>
                        </a:rPr>
                        <a:t>Criteri indicati nel decreto n. 4816 del 11 ottobre 2016 (https://www.esteri.it/mae/resource/atti_concessione/cm_1066.pdf)</a:t>
                      </a:r>
                    </a:p>
                    <a:p>
                      <a:pPr algn="just">
                        <a:lnSpc>
                          <a:spcPct val="115000"/>
                        </a:lnSpc>
                        <a:spcAft>
                          <a:spcPts val="0"/>
                        </a:spcAft>
                      </a:pPr>
                      <a:r>
                        <a:rPr lang="it-IT" sz="1100" dirty="0">
                          <a:effectLst/>
                          <a:latin typeface="+mn-lt"/>
                          <a:ea typeface="Calibri" panose="020F0502020204030204" pitchFamily="34" charset="0"/>
                          <a:cs typeface="Times New Roman" panose="02020603050405020304" pitchFamily="18" charset="0"/>
                        </a:rPr>
                        <a:t> </a:t>
                      </a:r>
                    </a:p>
                  </a:txBody>
                  <a:tcPr marL="68580" marR="68580" marT="0" marB="0" anchor="ctr"/>
                </a:tc>
                <a:tc>
                  <a:txBody>
                    <a:bodyPr/>
                    <a:lstStyle/>
                    <a:p>
                      <a:pPr marL="342900" lvl="0" indent="-342900" algn="just">
                        <a:lnSpc>
                          <a:spcPct val="115000"/>
                        </a:lnSpc>
                        <a:spcAft>
                          <a:spcPts val="0"/>
                        </a:spcAft>
                        <a:buFont typeface="Wingdings" panose="05000000000000000000" pitchFamily="2" charset="2"/>
                        <a:buChar char=""/>
                      </a:pPr>
                      <a:r>
                        <a:rPr lang="it-IT" sz="1100" dirty="0">
                          <a:effectLst/>
                          <a:latin typeface="+mn-lt"/>
                          <a:ea typeface="Calibri" panose="020F0502020204030204" pitchFamily="34" charset="0"/>
                          <a:cs typeface="Times New Roman" panose="02020603050405020304" pitchFamily="18" charset="0"/>
                        </a:rPr>
                        <a:t>Richiesta del dirigente scolastico;</a:t>
                      </a:r>
                    </a:p>
                    <a:p>
                      <a:pPr marL="342900" lvl="0" indent="-342900" algn="just">
                        <a:lnSpc>
                          <a:spcPct val="115000"/>
                        </a:lnSpc>
                        <a:spcAft>
                          <a:spcPts val="0"/>
                        </a:spcAft>
                        <a:buFont typeface="Wingdings" panose="05000000000000000000" pitchFamily="2" charset="2"/>
                        <a:buChar char=""/>
                      </a:pPr>
                      <a:r>
                        <a:rPr lang="it-IT" sz="1100" dirty="0">
                          <a:effectLst/>
                          <a:latin typeface="+mn-lt"/>
                          <a:ea typeface="Calibri" panose="020F0502020204030204" pitchFamily="34" charset="0"/>
                          <a:cs typeface="Times New Roman" panose="02020603050405020304" pitchFamily="18" charset="0"/>
                        </a:rPr>
                        <a:t>Parere del Capo missione;</a:t>
                      </a:r>
                    </a:p>
                    <a:p>
                      <a:pPr marL="342900" lvl="0" indent="-342900" algn="just">
                        <a:lnSpc>
                          <a:spcPct val="115000"/>
                        </a:lnSpc>
                        <a:spcAft>
                          <a:spcPts val="0"/>
                        </a:spcAft>
                        <a:buFont typeface="Wingdings" panose="05000000000000000000" pitchFamily="2" charset="2"/>
                        <a:buChar char=""/>
                      </a:pPr>
                      <a:r>
                        <a:rPr lang="it-IT" sz="1100" dirty="0">
                          <a:effectLst/>
                          <a:latin typeface="+mn-lt"/>
                          <a:ea typeface="Calibri" panose="020F0502020204030204" pitchFamily="34" charset="0"/>
                          <a:cs typeface="Times New Roman" panose="02020603050405020304" pitchFamily="18" charset="0"/>
                        </a:rPr>
                        <a:t>Progetto con indicazione degli obiettivi formativi</a:t>
                      </a:r>
                    </a:p>
                    <a:p>
                      <a:pPr marL="342900" lvl="0" indent="-342900" algn="just">
                        <a:lnSpc>
                          <a:spcPct val="115000"/>
                        </a:lnSpc>
                        <a:spcAft>
                          <a:spcPts val="0"/>
                        </a:spcAft>
                        <a:buFont typeface="Wingdings" panose="05000000000000000000" pitchFamily="2" charset="2"/>
                        <a:buChar char=""/>
                      </a:pPr>
                      <a:r>
                        <a:rPr lang="it-IT" sz="1100" dirty="0">
                          <a:effectLst/>
                          <a:latin typeface="+mn-lt"/>
                          <a:ea typeface="Calibri" panose="020F0502020204030204" pitchFamily="34" charset="0"/>
                          <a:cs typeface="Times New Roman" panose="02020603050405020304" pitchFamily="18" charset="0"/>
                        </a:rPr>
                        <a:t>Delibera del Collegio docenti di approvazione del progetto;</a:t>
                      </a:r>
                    </a:p>
                    <a:p>
                      <a:pPr marL="342900" lvl="0" indent="-342900" algn="just">
                        <a:lnSpc>
                          <a:spcPct val="115000"/>
                        </a:lnSpc>
                        <a:spcAft>
                          <a:spcPts val="0"/>
                        </a:spcAft>
                        <a:buFont typeface="Wingdings" panose="05000000000000000000" pitchFamily="2" charset="2"/>
                        <a:buChar char=""/>
                      </a:pPr>
                      <a:r>
                        <a:rPr lang="it-IT" sz="1100" dirty="0">
                          <a:effectLst/>
                          <a:latin typeface="+mn-lt"/>
                          <a:ea typeface="Calibri" panose="020F0502020204030204" pitchFamily="34" charset="0"/>
                          <a:cs typeface="Times New Roman" panose="02020603050405020304" pitchFamily="18" charset="0"/>
                        </a:rPr>
                        <a:t>Preventivi di spesa;</a:t>
                      </a:r>
                    </a:p>
                    <a:p>
                      <a:pPr marL="342900" lvl="0" indent="-342900" algn="just">
                        <a:lnSpc>
                          <a:spcPct val="115000"/>
                        </a:lnSpc>
                        <a:spcAft>
                          <a:spcPts val="0"/>
                        </a:spcAft>
                        <a:buFont typeface="Wingdings" panose="05000000000000000000" pitchFamily="2" charset="2"/>
                        <a:buChar char=""/>
                      </a:pPr>
                      <a:r>
                        <a:rPr lang="it-IT" sz="1100" dirty="0">
                          <a:effectLst/>
                          <a:latin typeface="+mn-lt"/>
                          <a:ea typeface="Calibri" panose="020F0502020204030204" pitchFamily="34" charset="0"/>
                          <a:cs typeface="Times New Roman" panose="02020603050405020304" pitchFamily="18" charset="0"/>
                        </a:rPr>
                        <a:t>Relazione finale del D.S. sul raggiungimento degli obiettivi e resoconto delle somme utilizzate </a:t>
                      </a:r>
                      <a:r>
                        <a:rPr lang="it-IT" sz="1100" dirty="0" smtClean="0">
                          <a:effectLst/>
                          <a:latin typeface="+mn-lt"/>
                          <a:ea typeface="Calibri" panose="020F0502020204030204" pitchFamily="34" charset="0"/>
                          <a:cs typeface="Times New Roman" panose="02020603050405020304" pitchFamily="18" charset="0"/>
                        </a:rPr>
                        <a:t>nell’esercizio</a:t>
                      </a:r>
                      <a:r>
                        <a:rPr lang="it-IT" sz="1100" baseline="0" dirty="0" smtClean="0">
                          <a:effectLst/>
                          <a:latin typeface="+mn-lt"/>
                          <a:ea typeface="Calibri" panose="020F0502020204030204" pitchFamily="34" charset="0"/>
                          <a:cs typeface="Times New Roman" panose="02020603050405020304" pitchFamily="18" charset="0"/>
                        </a:rPr>
                        <a:t> </a:t>
                      </a:r>
                      <a:r>
                        <a:rPr lang="it-IT" sz="1100" dirty="0" smtClean="0">
                          <a:effectLst/>
                          <a:latin typeface="+mn-lt"/>
                          <a:ea typeface="Calibri" panose="020F0502020204030204" pitchFamily="34" charset="0"/>
                          <a:cs typeface="Times New Roman" panose="02020603050405020304" pitchFamily="18" charset="0"/>
                        </a:rPr>
                        <a:t>precedente</a:t>
                      </a:r>
                      <a:r>
                        <a:rPr lang="it-IT" sz="1100" dirty="0">
                          <a:effectLst/>
                          <a:latin typeface="+mn-lt"/>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860041346"/>
                  </a:ext>
                </a:extLst>
              </a:tr>
            </a:tbl>
          </a:graphicData>
        </a:graphic>
      </p:graphicFrame>
    </p:spTree>
    <p:extLst>
      <p:ext uri="{BB962C8B-B14F-4D97-AF65-F5344CB8AC3E}">
        <p14:creationId xmlns:p14="http://schemas.microsoft.com/office/powerpoint/2010/main" val="41163913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53" y="-171400"/>
            <a:ext cx="9144000" cy="6858000"/>
          </a:xfrm>
          <a:prstGeom prst="rect">
            <a:avLst/>
          </a:prstGeom>
        </p:spPr>
      </p:pic>
      <p:sp>
        <p:nvSpPr>
          <p:cNvPr id="4" name="CasellaDiTesto 3"/>
          <p:cNvSpPr txBox="1"/>
          <p:nvPr/>
        </p:nvSpPr>
        <p:spPr>
          <a:xfrm>
            <a:off x="2195736" y="620688"/>
            <a:ext cx="5544616" cy="923330"/>
          </a:xfrm>
          <a:prstGeom prst="rect">
            <a:avLst/>
          </a:prstGeom>
          <a:noFill/>
        </p:spPr>
        <p:txBody>
          <a:bodyPr wrap="square" rtlCol="0">
            <a:spAutoFit/>
          </a:bodyPr>
          <a:lstStyle/>
          <a:p>
            <a:r>
              <a:rPr lang="it-IT" b="1" dirty="0"/>
              <a:t>I CONTRIBUTI EROGATI DALL’UFFICIO V DELLA </a:t>
            </a:r>
            <a:r>
              <a:rPr lang="it-IT" b="1" dirty="0" smtClean="0"/>
              <a:t>DGSP</a:t>
            </a:r>
          </a:p>
          <a:p>
            <a:endParaRPr lang="it-IT" b="1" dirty="0"/>
          </a:p>
          <a:p>
            <a:endParaRPr lang="it-IT" dirty="0"/>
          </a:p>
        </p:txBody>
      </p:sp>
      <p:graphicFrame>
        <p:nvGraphicFramePr>
          <p:cNvPr id="3" name="Tabella 2"/>
          <p:cNvGraphicFramePr>
            <a:graphicFrameLocks noGrp="1"/>
          </p:cNvGraphicFramePr>
          <p:nvPr>
            <p:extLst>
              <p:ext uri="{D42A27DB-BD31-4B8C-83A1-F6EECF244321}">
                <p14:modId xmlns:p14="http://schemas.microsoft.com/office/powerpoint/2010/main" val="1102944153"/>
              </p:ext>
            </p:extLst>
          </p:nvPr>
        </p:nvGraphicFramePr>
        <p:xfrm>
          <a:off x="611560" y="908720"/>
          <a:ext cx="8522088" cy="5660898"/>
        </p:xfrm>
        <a:graphic>
          <a:graphicData uri="http://schemas.openxmlformats.org/drawingml/2006/table">
            <a:tbl>
              <a:tblPr firstRow="1" bandRow="1">
                <a:tableStyleId>{5C22544A-7EE6-4342-B048-85BDC9FD1C3A}</a:tableStyleId>
              </a:tblPr>
              <a:tblGrid>
                <a:gridCol w="2130522">
                  <a:extLst>
                    <a:ext uri="{9D8B030D-6E8A-4147-A177-3AD203B41FA5}">
                      <a16:colId xmlns:a16="http://schemas.microsoft.com/office/drawing/2014/main" val="2697908952"/>
                    </a:ext>
                  </a:extLst>
                </a:gridCol>
                <a:gridCol w="2130522">
                  <a:extLst>
                    <a:ext uri="{9D8B030D-6E8A-4147-A177-3AD203B41FA5}">
                      <a16:colId xmlns:a16="http://schemas.microsoft.com/office/drawing/2014/main" val="1872130952"/>
                    </a:ext>
                  </a:extLst>
                </a:gridCol>
                <a:gridCol w="2130522">
                  <a:extLst>
                    <a:ext uri="{9D8B030D-6E8A-4147-A177-3AD203B41FA5}">
                      <a16:colId xmlns:a16="http://schemas.microsoft.com/office/drawing/2014/main" val="628045441"/>
                    </a:ext>
                  </a:extLst>
                </a:gridCol>
                <a:gridCol w="2130522">
                  <a:extLst>
                    <a:ext uri="{9D8B030D-6E8A-4147-A177-3AD203B41FA5}">
                      <a16:colId xmlns:a16="http://schemas.microsoft.com/office/drawing/2014/main" val="302270318"/>
                    </a:ext>
                  </a:extLst>
                </a:gridCol>
              </a:tblGrid>
              <a:tr h="864096">
                <a:tc>
                  <a:txBody>
                    <a:bodyPr/>
                    <a:lstStyle/>
                    <a:p>
                      <a:pPr algn="ctr">
                        <a:lnSpc>
                          <a:spcPct val="115000"/>
                        </a:lnSpc>
                        <a:spcAft>
                          <a:spcPts val="0"/>
                        </a:spcAft>
                      </a:pPr>
                      <a:r>
                        <a:rPr lang="it-IT" sz="1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400" b="1" dirty="0" smtClean="0">
                          <a:effectLst/>
                          <a:latin typeface="Times New Roman" panose="02020603050405020304" pitchFamily="18" charset="0"/>
                          <a:ea typeface="Calibri" panose="020F0502020204030204" pitchFamily="34" charset="0"/>
                          <a:cs typeface="Times New Roman" panose="02020603050405020304" pitchFamily="18" charset="0"/>
                        </a:rPr>
                        <a:t>Capitolo </a:t>
                      </a:r>
                      <a:r>
                        <a:rPr lang="it-IT" sz="1400" b="1" dirty="0">
                          <a:effectLst/>
                          <a:latin typeface="Times New Roman" panose="02020603050405020304" pitchFamily="18" charset="0"/>
                          <a:ea typeface="Calibri" panose="020F0502020204030204" pitchFamily="34" charset="0"/>
                          <a:cs typeface="Times New Roman" panose="02020603050405020304" pitchFamily="18" charset="0"/>
                        </a:rPr>
                        <a:t>di spesa</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it-IT" sz="1400" b="1" dirty="0">
                          <a:effectLst/>
                          <a:latin typeface="Times New Roman" panose="02020603050405020304" pitchFamily="18" charset="0"/>
                          <a:ea typeface="Calibri" panose="020F0502020204030204" pitchFamily="34" charset="0"/>
                          <a:cs typeface="Times New Roman" panose="02020603050405020304" pitchFamily="18" charset="0"/>
                        </a:rPr>
                        <a:t>Beneficiari</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it-IT" sz="1400" b="1" dirty="0">
                          <a:effectLst/>
                          <a:latin typeface="Times New Roman" panose="02020603050405020304" pitchFamily="18" charset="0"/>
                          <a:ea typeface="Calibri" panose="020F0502020204030204" pitchFamily="34" charset="0"/>
                          <a:cs typeface="Times New Roman" panose="02020603050405020304" pitchFamily="18" charset="0"/>
                        </a:rPr>
                        <a:t>Riferimenti normativi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it-IT" sz="1400" b="1" dirty="0">
                          <a:effectLst/>
                          <a:latin typeface="Times New Roman" panose="02020603050405020304" pitchFamily="18" charset="0"/>
                          <a:ea typeface="Calibri" panose="020F0502020204030204" pitchFamily="34" charset="0"/>
                          <a:cs typeface="Times New Roman" panose="02020603050405020304" pitchFamily="18" charset="0"/>
                        </a:rPr>
                        <a:t>decreti </a:t>
                      </a:r>
                      <a:r>
                        <a:rPr lang="it-IT" sz="1400" b="1" dirty="0" smtClean="0">
                          <a:effectLst/>
                          <a:latin typeface="Times New Roman" panose="02020603050405020304" pitchFamily="18" charset="0"/>
                          <a:ea typeface="Calibri" panose="020F0502020204030204" pitchFamily="34" charset="0"/>
                          <a:cs typeface="Times New Roman" panose="02020603050405020304" pitchFamily="18" charset="0"/>
                        </a:rPr>
                        <a:t>trasparenza</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it-IT" sz="14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it-IT" sz="1400" b="1" dirty="0">
                          <a:effectLst/>
                          <a:latin typeface="Times New Roman" panose="02020603050405020304" pitchFamily="18" charset="0"/>
                          <a:ea typeface="Calibri" panose="020F0502020204030204" pitchFamily="34" charset="0"/>
                          <a:cs typeface="Times New Roman" panose="02020603050405020304" pitchFamily="18" charset="0"/>
                        </a:rPr>
                        <a:t>Adempimenti,</a:t>
                      </a:r>
                      <a:r>
                        <a:rPr lang="it-IT" sz="12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400" b="1" dirty="0">
                          <a:effectLst/>
                          <a:latin typeface="Times New Roman" panose="02020603050405020304" pitchFamily="18" charset="0"/>
                          <a:ea typeface="Calibri" panose="020F0502020204030204" pitchFamily="34" charset="0"/>
                          <a:cs typeface="Times New Roman" panose="02020603050405020304" pitchFamily="18" charset="0"/>
                        </a:rPr>
                        <a:t>documentazione da presentare</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it-IT" sz="14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96289539"/>
                  </a:ext>
                </a:extLst>
              </a:tr>
              <a:tr h="3252612">
                <a:tc>
                  <a:txBody>
                    <a:bodyPr/>
                    <a:lstStyle/>
                    <a:p>
                      <a:pPr algn="ctr">
                        <a:lnSpc>
                          <a:spcPct val="115000"/>
                        </a:lnSpc>
                        <a:spcAft>
                          <a:spcPts val="0"/>
                        </a:spcAft>
                      </a:pPr>
                      <a:r>
                        <a:rPr lang="it-IT" sz="1600" b="1" dirty="0">
                          <a:effectLst/>
                          <a:latin typeface="+mj-lt"/>
                          <a:ea typeface="Calibri" panose="020F0502020204030204" pitchFamily="34" charset="0"/>
                          <a:cs typeface="Times New Roman" panose="02020603050405020304" pitchFamily="18" charset="0"/>
                        </a:rPr>
                        <a:t>Cap. 2560 </a:t>
                      </a:r>
                      <a:r>
                        <a:rPr lang="it-IT" sz="1600" b="1" dirty="0" err="1" smtClean="0">
                          <a:effectLst/>
                          <a:latin typeface="+mj-lt"/>
                          <a:ea typeface="Calibri" panose="020F0502020204030204" pitchFamily="34" charset="0"/>
                          <a:cs typeface="Times New Roman" panose="02020603050405020304" pitchFamily="18" charset="0"/>
                        </a:rPr>
                        <a:t>p.g</a:t>
                      </a:r>
                      <a:r>
                        <a:rPr lang="it-IT" sz="1600" b="1" dirty="0" err="1">
                          <a:effectLst/>
                          <a:latin typeface="+mj-lt"/>
                          <a:ea typeface="Calibri" panose="020F0502020204030204" pitchFamily="34" charset="0"/>
                          <a:cs typeface="Times New Roman" panose="02020603050405020304" pitchFamily="18" charset="0"/>
                        </a:rPr>
                        <a:t>.</a:t>
                      </a:r>
                      <a:r>
                        <a:rPr lang="it-IT" sz="1600" b="1" dirty="0">
                          <a:effectLst/>
                          <a:latin typeface="+mj-lt"/>
                          <a:ea typeface="Calibri" panose="020F0502020204030204" pitchFamily="34" charset="0"/>
                          <a:cs typeface="Times New Roman" panose="02020603050405020304" pitchFamily="18" charset="0"/>
                        </a:rPr>
                        <a:t> 10</a:t>
                      </a:r>
                      <a:r>
                        <a:rPr lang="it-IT" sz="1600" dirty="0">
                          <a:effectLst/>
                          <a:latin typeface="+mj-lt"/>
                          <a:ea typeface="Calibri" panose="020F0502020204030204" pitchFamily="34" charset="0"/>
                          <a:cs typeface="Times New Roman" panose="02020603050405020304" pitchFamily="18" charset="0"/>
                        </a:rPr>
                        <a:t> </a:t>
                      </a:r>
                    </a:p>
                    <a:p>
                      <a:pPr algn="just">
                        <a:lnSpc>
                          <a:spcPct val="115000"/>
                        </a:lnSpc>
                        <a:spcAft>
                          <a:spcPts val="0"/>
                        </a:spcAft>
                      </a:pPr>
                      <a:r>
                        <a:rPr lang="it-IT" sz="1100" dirty="0">
                          <a:effectLst/>
                          <a:latin typeface="+mj-lt"/>
                          <a:ea typeface="Calibri" panose="020F0502020204030204" pitchFamily="34" charset="0"/>
                          <a:cs typeface="Times New Roman" panose="02020603050405020304" pitchFamily="18" charset="0"/>
                        </a:rPr>
                        <a:t>Spese relative a progetti finalizzati al miglioramento dell’offerta formativa e superamento del disagio scolastico nelle istituzioni scolastiche italiane all'estero e uffici scolastici</a:t>
                      </a:r>
                    </a:p>
                    <a:p>
                      <a:pPr algn="just">
                        <a:lnSpc>
                          <a:spcPct val="115000"/>
                        </a:lnSpc>
                        <a:spcAft>
                          <a:spcPts val="0"/>
                        </a:spcAft>
                      </a:pPr>
                      <a:r>
                        <a:rPr lang="it-IT" sz="1100" dirty="0">
                          <a:effectLst/>
                          <a:latin typeface="+mj-lt"/>
                          <a:ea typeface="Calibri" panose="020F0502020204030204" pitchFamily="34" charset="0"/>
                          <a:cs typeface="Times New Roman" panose="02020603050405020304" pitchFamily="18" charset="0"/>
                        </a:rPr>
                        <a:t>(</a:t>
                      </a:r>
                      <a:r>
                        <a:rPr lang="it-IT" sz="1100" i="1" dirty="0">
                          <a:effectLst/>
                          <a:latin typeface="+mj-lt"/>
                          <a:ea typeface="Calibri" panose="020F0502020204030204" pitchFamily="34" charset="0"/>
                          <a:cs typeface="Times New Roman" panose="02020603050405020304" pitchFamily="18" charset="0"/>
                        </a:rPr>
                        <a:t>N.B. La disciplina del capitolo si pone come obiettivo quello della valorizzazione e sviluppo del Sistema della Formazione italiana nel Mondo, ad esempio: promozione di sezioni di italiano all’interno delle scuole straniere, orientamento agli studi universitari, promozione di interventi in collaborazione con altri soggetti esterni, raccordo con il mondo del lavoro. </a:t>
                      </a:r>
                      <a:endParaRPr lang="it-IT" sz="1100" dirty="0">
                        <a:effectLst/>
                        <a:latin typeface="+mj-lt"/>
                        <a:ea typeface="Calibri" panose="020F0502020204030204" pitchFamily="34" charset="0"/>
                        <a:cs typeface="Times New Roman" panose="02020603050405020304" pitchFamily="18" charset="0"/>
                      </a:endParaRPr>
                    </a:p>
                    <a:p>
                      <a:pPr algn="just">
                        <a:lnSpc>
                          <a:spcPct val="115000"/>
                        </a:lnSpc>
                        <a:spcAft>
                          <a:spcPts val="0"/>
                        </a:spcAft>
                      </a:pPr>
                      <a:r>
                        <a:rPr lang="it-IT" sz="1100" i="1" dirty="0">
                          <a:effectLst/>
                          <a:latin typeface="+mj-lt"/>
                          <a:ea typeface="Calibri" panose="020F0502020204030204" pitchFamily="34" charset="0"/>
                          <a:cs typeface="Times New Roman" panose="02020603050405020304" pitchFamily="18" charset="0"/>
                        </a:rPr>
                        <a:t>Occorre che si tratti di attività non oggetto di altri capitoli di </a:t>
                      </a:r>
                      <a:r>
                        <a:rPr lang="it-IT" sz="1100" i="1" dirty="0" smtClean="0">
                          <a:effectLst/>
                          <a:latin typeface="+mj-lt"/>
                          <a:ea typeface="Calibri" panose="020F0502020204030204" pitchFamily="34" charset="0"/>
                          <a:cs typeface="Times New Roman" panose="02020603050405020304" pitchFamily="18" charset="0"/>
                        </a:rPr>
                        <a:t>bilancio</a:t>
                      </a:r>
                      <a:r>
                        <a:rPr lang="it-IT" sz="1100" dirty="0" smtClean="0">
                          <a:effectLst/>
                          <a:latin typeface="+mj-lt"/>
                          <a:ea typeface="Calibri" panose="020F0502020204030204" pitchFamily="34" charset="0"/>
                          <a:cs typeface="Times New Roman" panose="02020603050405020304" pitchFamily="18" charset="0"/>
                        </a:rPr>
                        <a:t>).</a:t>
                      </a:r>
                      <a:endParaRPr lang="it-IT" sz="11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t-IT" sz="1100" i="1" dirty="0">
                          <a:effectLst/>
                          <a:latin typeface="+mj-lt"/>
                          <a:ea typeface="Calibri" panose="020F0502020204030204" pitchFamily="34" charset="0"/>
                          <a:cs typeface="Times New Roman" panose="02020603050405020304" pitchFamily="18" charset="0"/>
                        </a:rPr>
                        <a:t>Scuole </a:t>
                      </a:r>
                      <a:r>
                        <a:rPr lang="it-IT" sz="1100" i="1" u="none" dirty="0">
                          <a:effectLst/>
                          <a:latin typeface="+mj-lt"/>
                          <a:ea typeface="Calibri" panose="020F0502020204030204" pitchFamily="34" charset="0"/>
                          <a:cs typeface="Times New Roman" panose="02020603050405020304" pitchFamily="18" charset="0"/>
                        </a:rPr>
                        <a:t>statali</a:t>
                      </a:r>
                      <a:endParaRPr lang="it-IT" sz="1100" u="none" dirty="0">
                        <a:effectLst/>
                        <a:latin typeface="+mj-lt"/>
                        <a:ea typeface="Calibri" panose="020F0502020204030204" pitchFamily="34" charset="0"/>
                        <a:cs typeface="Times New Roman" panose="02020603050405020304" pitchFamily="18" charset="0"/>
                      </a:endParaRPr>
                    </a:p>
                    <a:p>
                      <a:pPr algn="ctr">
                        <a:lnSpc>
                          <a:spcPct val="115000"/>
                        </a:lnSpc>
                        <a:spcAft>
                          <a:spcPts val="0"/>
                        </a:spcAft>
                      </a:pPr>
                      <a:r>
                        <a:rPr lang="it-IT" sz="1100" i="1" dirty="0">
                          <a:effectLst/>
                          <a:latin typeface="+mj-lt"/>
                          <a:ea typeface="Calibri" panose="020F0502020204030204" pitchFamily="34" charset="0"/>
                          <a:cs typeface="Times New Roman" panose="02020603050405020304" pitchFamily="18" charset="0"/>
                        </a:rPr>
                        <a:t> </a:t>
                      </a:r>
                      <a:endParaRPr lang="it-IT" sz="1100" dirty="0">
                        <a:effectLst/>
                        <a:latin typeface="+mj-lt"/>
                        <a:ea typeface="Calibri" panose="020F0502020204030204" pitchFamily="34" charset="0"/>
                        <a:cs typeface="Times New Roman" panose="02020603050405020304" pitchFamily="18" charset="0"/>
                      </a:endParaRPr>
                    </a:p>
                    <a:p>
                      <a:pPr algn="ctr">
                        <a:lnSpc>
                          <a:spcPct val="115000"/>
                        </a:lnSpc>
                        <a:spcAft>
                          <a:spcPts val="0"/>
                        </a:spcAft>
                      </a:pPr>
                      <a:r>
                        <a:rPr lang="it-IT" sz="1100" i="1" dirty="0">
                          <a:effectLst/>
                          <a:latin typeface="+mj-lt"/>
                          <a:ea typeface="Calibri" panose="020F0502020204030204" pitchFamily="34" charset="0"/>
                          <a:cs typeface="Times New Roman" panose="02020603050405020304" pitchFamily="18" charset="0"/>
                        </a:rPr>
                        <a:t>Uffici scolastici</a:t>
                      </a:r>
                      <a:endParaRPr lang="it-IT" sz="11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it-IT" sz="1100" dirty="0">
                          <a:effectLst/>
                          <a:latin typeface="+mj-lt"/>
                          <a:ea typeface="Calibri" panose="020F0502020204030204" pitchFamily="34" charset="0"/>
                          <a:cs typeface="Times New Roman" panose="02020603050405020304" pitchFamily="18" charset="0"/>
                        </a:rPr>
                        <a:t>Criteri indicati nel decreto 5482 del 6 novembre 2018 (https://www.esteri.it/mae/resource/atti_concessione/cm_4275.pdf</a:t>
                      </a:r>
                      <a:r>
                        <a:rPr lang="it-IT" sz="1100" dirty="0" smtClean="0">
                          <a:effectLst/>
                          <a:latin typeface="+mj-lt"/>
                          <a:ea typeface="Calibri" panose="020F0502020204030204" pitchFamily="34" charset="0"/>
                          <a:cs typeface="Times New Roman" panose="02020603050405020304" pitchFamily="18" charset="0"/>
                        </a:rPr>
                        <a:t>)</a:t>
                      </a:r>
                      <a:r>
                        <a:rPr lang="it-IT" sz="1100" dirty="0">
                          <a:effectLst/>
                          <a:latin typeface="+mj-lt"/>
                          <a:ea typeface="Calibri" panose="020F0502020204030204" pitchFamily="34" charset="0"/>
                          <a:cs typeface="Times New Roman" panose="02020603050405020304" pitchFamily="18" charset="0"/>
                        </a:rPr>
                        <a:t> </a:t>
                      </a:r>
                    </a:p>
                  </a:txBody>
                  <a:tcPr marL="68580" marR="68580" marT="0" marB="0" anchor="ctr"/>
                </a:tc>
                <a:tc>
                  <a:txBody>
                    <a:bodyPr/>
                    <a:lstStyle/>
                    <a:p>
                      <a:pPr marL="342900" lvl="0" indent="-342900" algn="just">
                        <a:lnSpc>
                          <a:spcPct val="115000"/>
                        </a:lnSpc>
                        <a:spcAft>
                          <a:spcPts val="0"/>
                        </a:spcAft>
                        <a:buFont typeface="Wingdings" panose="05000000000000000000" pitchFamily="2" charset="2"/>
                        <a:buChar char=""/>
                      </a:pPr>
                      <a:r>
                        <a:rPr lang="it-IT" sz="1100" dirty="0">
                          <a:effectLst/>
                          <a:latin typeface="+mj-lt"/>
                          <a:ea typeface="Calibri" panose="020F0502020204030204" pitchFamily="34" charset="0"/>
                          <a:cs typeface="Times New Roman" panose="02020603050405020304" pitchFamily="18" charset="0"/>
                        </a:rPr>
                        <a:t>Richiesta del dirigente scolastico;</a:t>
                      </a:r>
                    </a:p>
                    <a:p>
                      <a:pPr marL="342900" lvl="0" indent="-342900" algn="just">
                        <a:lnSpc>
                          <a:spcPct val="115000"/>
                        </a:lnSpc>
                        <a:spcAft>
                          <a:spcPts val="0"/>
                        </a:spcAft>
                        <a:buFont typeface="Wingdings" panose="05000000000000000000" pitchFamily="2" charset="2"/>
                        <a:buChar char=""/>
                      </a:pPr>
                      <a:r>
                        <a:rPr lang="it-IT" sz="1100" dirty="0">
                          <a:effectLst/>
                          <a:latin typeface="+mj-lt"/>
                          <a:ea typeface="Calibri" panose="020F0502020204030204" pitchFamily="34" charset="0"/>
                          <a:cs typeface="Times New Roman" panose="02020603050405020304" pitchFamily="18" charset="0"/>
                        </a:rPr>
                        <a:t>Parere del Capo missione;</a:t>
                      </a:r>
                    </a:p>
                    <a:p>
                      <a:pPr marL="342900" lvl="0" indent="-342900" algn="just">
                        <a:lnSpc>
                          <a:spcPct val="115000"/>
                        </a:lnSpc>
                        <a:spcAft>
                          <a:spcPts val="0"/>
                        </a:spcAft>
                        <a:buFont typeface="Wingdings" panose="05000000000000000000" pitchFamily="2" charset="2"/>
                        <a:buChar char=""/>
                      </a:pPr>
                      <a:r>
                        <a:rPr lang="it-IT" sz="1100" dirty="0">
                          <a:effectLst/>
                          <a:latin typeface="+mj-lt"/>
                          <a:ea typeface="Calibri" panose="020F0502020204030204" pitchFamily="34" charset="0"/>
                          <a:cs typeface="Times New Roman" panose="02020603050405020304" pitchFamily="18" charset="0"/>
                        </a:rPr>
                        <a:t>Progetto con indicazione degli obiettivi formativi</a:t>
                      </a:r>
                    </a:p>
                    <a:p>
                      <a:pPr marL="342900" lvl="0" indent="-342900" algn="just">
                        <a:lnSpc>
                          <a:spcPct val="115000"/>
                        </a:lnSpc>
                        <a:spcAft>
                          <a:spcPts val="0"/>
                        </a:spcAft>
                        <a:buFont typeface="Wingdings" panose="05000000000000000000" pitchFamily="2" charset="2"/>
                        <a:buChar char=""/>
                      </a:pPr>
                      <a:r>
                        <a:rPr lang="it-IT" sz="1100" dirty="0">
                          <a:effectLst/>
                          <a:latin typeface="+mj-lt"/>
                          <a:ea typeface="Calibri" panose="020F0502020204030204" pitchFamily="34" charset="0"/>
                          <a:cs typeface="Times New Roman" panose="02020603050405020304" pitchFamily="18" charset="0"/>
                        </a:rPr>
                        <a:t>Delibera del Collegio docenti di approvazione del progetto (nel caso delle scuole statali);</a:t>
                      </a:r>
                    </a:p>
                    <a:p>
                      <a:pPr marL="342900" lvl="0" indent="-342900" algn="just">
                        <a:lnSpc>
                          <a:spcPct val="115000"/>
                        </a:lnSpc>
                        <a:spcAft>
                          <a:spcPts val="0"/>
                        </a:spcAft>
                        <a:buFont typeface="Wingdings" panose="05000000000000000000" pitchFamily="2" charset="2"/>
                        <a:buChar char=""/>
                      </a:pPr>
                      <a:r>
                        <a:rPr lang="it-IT" sz="1100" dirty="0">
                          <a:effectLst/>
                          <a:latin typeface="+mj-lt"/>
                          <a:ea typeface="Calibri" panose="020F0502020204030204" pitchFamily="34" charset="0"/>
                          <a:cs typeface="Times New Roman" panose="02020603050405020304" pitchFamily="18" charset="0"/>
                        </a:rPr>
                        <a:t>Preventivi di spesa;</a:t>
                      </a:r>
                    </a:p>
                    <a:p>
                      <a:pPr marL="342900" lvl="0" indent="-342900" algn="just">
                        <a:lnSpc>
                          <a:spcPct val="115000"/>
                        </a:lnSpc>
                        <a:spcAft>
                          <a:spcPts val="0"/>
                        </a:spcAft>
                        <a:buFont typeface="Wingdings" panose="05000000000000000000" pitchFamily="2" charset="2"/>
                        <a:buChar char=""/>
                      </a:pPr>
                      <a:r>
                        <a:rPr lang="it-IT" sz="1100" dirty="0">
                          <a:effectLst/>
                          <a:latin typeface="+mj-lt"/>
                          <a:ea typeface="Calibri" panose="020F0502020204030204" pitchFamily="34" charset="0"/>
                          <a:cs typeface="Times New Roman" panose="02020603050405020304" pitchFamily="18" charset="0"/>
                        </a:rPr>
                        <a:t>Relazione finale del D.S. sul raggiungimento degli obiettivi e resoconto delle somme utilizzate nell’esercizio precedente</a:t>
                      </a:r>
                      <a:r>
                        <a:rPr lang="it-IT" sz="1100" dirty="0" smtClean="0">
                          <a:effectLst/>
                          <a:latin typeface="+mj-lt"/>
                          <a:ea typeface="Calibri" panose="020F0502020204030204" pitchFamily="34" charset="0"/>
                          <a:cs typeface="Times New Roman" panose="02020603050405020304" pitchFamily="18" charset="0"/>
                        </a:rPr>
                        <a:t>.</a:t>
                      </a:r>
                      <a:endParaRPr lang="it-IT" sz="1100" dirty="0">
                        <a:effectLst/>
                        <a:latin typeface="+mj-lt"/>
                        <a:ea typeface="Calibri" panose="020F0502020204030204" pitchFamily="34" charset="0"/>
                        <a:cs typeface="Times New Roman" panose="02020603050405020304" pitchFamily="18" charset="0"/>
                      </a:endParaRPr>
                    </a:p>
                    <a:p>
                      <a:pPr algn="just">
                        <a:lnSpc>
                          <a:spcPct val="115000"/>
                        </a:lnSpc>
                        <a:spcAft>
                          <a:spcPts val="0"/>
                        </a:spcAft>
                      </a:pPr>
                      <a:r>
                        <a:rPr lang="it-IT" sz="1100" dirty="0">
                          <a:effectLst/>
                          <a:latin typeface="+mj-lt"/>
                          <a:ea typeface="Calibri" panose="020F0502020204030204" pitchFamily="34" charset="0"/>
                          <a:cs typeface="Times New Roman" panose="02020603050405020304" pitchFamily="18" charset="0"/>
                        </a:rPr>
                        <a:t>Una quota di fondi è attribuibile sul bilancio della Sede di riferimento per attività di promozione della lingua e della cultura italiana. In questo caso l’importo richiesto deve essere indicato nel bilancio preventivo della Sede.</a:t>
                      </a:r>
                    </a:p>
                  </a:txBody>
                  <a:tcPr marL="68580" marR="68580" marT="0" marB="0"/>
                </a:tc>
                <a:extLst>
                  <a:ext uri="{0D108BD9-81ED-4DB2-BD59-A6C34878D82A}">
                    <a16:rowId xmlns:a16="http://schemas.microsoft.com/office/drawing/2014/main" val="860041346"/>
                  </a:ext>
                </a:extLst>
              </a:tr>
            </a:tbl>
          </a:graphicData>
        </a:graphic>
      </p:graphicFrame>
    </p:spTree>
    <p:extLst>
      <p:ext uri="{BB962C8B-B14F-4D97-AF65-F5344CB8AC3E}">
        <p14:creationId xmlns:p14="http://schemas.microsoft.com/office/powerpoint/2010/main" val="27611554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53" y="-171400"/>
            <a:ext cx="9144000" cy="6858000"/>
          </a:xfrm>
          <a:prstGeom prst="rect">
            <a:avLst/>
          </a:prstGeom>
        </p:spPr>
      </p:pic>
      <p:sp>
        <p:nvSpPr>
          <p:cNvPr id="4" name="CasellaDiTesto 3"/>
          <p:cNvSpPr txBox="1"/>
          <p:nvPr/>
        </p:nvSpPr>
        <p:spPr>
          <a:xfrm>
            <a:off x="2195736" y="620688"/>
            <a:ext cx="5544616" cy="923330"/>
          </a:xfrm>
          <a:prstGeom prst="rect">
            <a:avLst/>
          </a:prstGeom>
          <a:noFill/>
        </p:spPr>
        <p:txBody>
          <a:bodyPr wrap="square" rtlCol="0">
            <a:spAutoFit/>
          </a:bodyPr>
          <a:lstStyle/>
          <a:p>
            <a:r>
              <a:rPr lang="it-IT" b="1" dirty="0"/>
              <a:t>I CONTRIBUTI EROGATI DALL’UFFICIO V DELLA </a:t>
            </a:r>
            <a:r>
              <a:rPr lang="it-IT" b="1" dirty="0" smtClean="0"/>
              <a:t>DGSP</a:t>
            </a:r>
          </a:p>
          <a:p>
            <a:endParaRPr lang="it-IT" b="1" dirty="0"/>
          </a:p>
          <a:p>
            <a:endParaRPr lang="it-IT" dirty="0"/>
          </a:p>
        </p:txBody>
      </p:sp>
      <p:graphicFrame>
        <p:nvGraphicFramePr>
          <p:cNvPr id="3" name="Tabella 2"/>
          <p:cNvGraphicFramePr>
            <a:graphicFrameLocks noGrp="1"/>
          </p:cNvGraphicFramePr>
          <p:nvPr>
            <p:extLst>
              <p:ext uri="{D42A27DB-BD31-4B8C-83A1-F6EECF244321}">
                <p14:modId xmlns:p14="http://schemas.microsoft.com/office/powerpoint/2010/main" val="3891986131"/>
              </p:ext>
            </p:extLst>
          </p:nvPr>
        </p:nvGraphicFramePr>
        <p:xfrm>
          <a:off x="611560" y="980728"/>
          <a:ext cx="8424937" cy="5788389"/>
        </p:xfrm>
        <a:graphic>
          <a:graphicData uri="http://schemas.openxmlformats.org/drawingml/2006/table">
            <a:tbl>
              <a:tblPr firstRow="1" bandRow="1">
                <a:tableStyleId>{5C22544A-7EE6-4342-B048-85BDC9FD1C3A}</a:tableStyleId>
              </a:tblPr>
              <a:tblGrid>
                <a:gridCol w="1494931">
                  <a:extLst>
                    <a:ext uri="{9D8B030D-6E8A-4147-A177-3AD203B41FA5}">
                      <a16:colId xmlns:a16="http://schemas.microsoft.com/office/drawing/2014/main" val="2697908952"/>
                    </a:ext>
                  </a:extLst>
                </a:gridCol>
                <a:gridCol w="783058">
                  <a:extLst>
                    <a:ext uri="{9D8B030D-6E8A-4147-A177-3AD203B41FA5}">
                      <a16:colId xmlns:a16="http://schemas.microsoft.com/office/drawing/2014/main" val="1872130952"/>
                    </a:ext>
                  </a:extLst>
                </a:gridCol>
                <a:gridCol w="1281368">
                  <a:extLst>
                    <a:ext uri="{9D8B030D-6E8A-4147-A177-3AD203B41FA5}">
                      <a16:colId xmlns:a16="http://schemas.microsoft.com/office/drawing/2014/main" val="628045441"/>
                    </a:ext>
                  </a:extLst>
                </a:gridCol>
                <a:gridCol w="4865580">
                  <a:extLst>
                    <a:ext uri="{9D8B030D-6E8A-4147-A177-3AD203B41FA5}">
                      <a16:colId xmlns:a16="http://schemas.microsoft.com/office/drawing/2014/main" val="302270318"/>
                    </a:ext>
                  </a:extLst>
                </a:gridCol>
              </a:tblGrid>
              <a:tr h="760634">
                <a:tc>
                  <a:txBody>
                    <a:bodyPr/>
                    <a:lstStyle/>
                    <a:p>
                      <a:pPr algn="ctr">
                        <a:lnSpc>
                          <a:spcPct val="115000"/>
                        </a:lnSpc>
                        <a:spcAft>
                          <a:spcPts val="0"/>
                        </a:spcAft>
                      </a:pPr>
                      <a:r>
                        <a:rPr lang="it-IT" sz="1100" b="1" dirty="0">
                          <a:effectLst/>
                          <a:latin typeface="+mj-lt"/>
                          <a:ea typeface="Calibri" panose="020F0502020204030204" pitchFamily="34" charset="0"/>
                          <a:cs typeface="Times New Roman" panose="02020603050405020304" pitchFamily="18" charset="0"/>
                        </a:rPr>
                        <a:t> </a:t>
                      </a:r>
                      <a:r>
                        <a:rPr lang="it-IT" sz="1100" b="1" dirty="0" smtClean="0">
                          <a:effectLst/>
                          <a:latin typeface="+mj-lt"/>
                          <a:ea typeface="Calibri" panose="020F0502020204030204" pitchFamily="34" charset="0"/>
                          <a:cs typeface="Times New Roman" panose="02020603050405020304" pitchFamily="18" charset="0"/>
                        </a:rPr>
                        <a:t>Capitolo </a:t>
                      </a:r>
                      <a:r>
                        <a:rPr lang="it-IT" sz="1100" b="1" dirty="0">
                          <a:effectLst/>
                          <a:latin typeface="+mj-lt"/>
                          <a:ea typeface="Calibri" panose="020F0502020204030204" pitchFamily="34" charset="0"/>
                          <a:cs typeface="Times New Roman" panose="02020603050405020304" pitchFamily="18" charset="0"/>
                        </a:rPr>
                        <a:t>di spesa</a:t>
                      </a:r>
                      <a:endParaRPr lang="it-IT" sz="11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it-IT" sz="1100" b="1" dirty="0">
                          <a:effectLst/>
                          <a:latin typeface="+mj-lt"/>
                          <a:ea typeface="Calibri" panose="020F0502020204030204" pitchFamily="34" charset="0"/>
                          <a:cs typeface="Times New Roman" panose="02020603050405020304" pitchFamily="18" charset="0"/>
                        </a:rPr>
                        <a:t>Beneficiari</a:t>
                      </a:r>
                      <a:endParaRPr lang="it-IT" sz="11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it-IT" sz="1100" b="1" dirty="0">
                          <a:effectLst/>
                          <a:latin typeface="+mj-lt"/>
                          <a:ea typeface="Calibri" panose="020F0502020204030204" pitchFamily="34" charset="0"/>
                          <a:cs typeface="Times New Roman" panose="02020603050405020304" pitchFamily="18" charset="0"/>
                        </a:rPr>
                        <a:t>Riferimenti normativi </a:t>
                      </a:r>
                      <a:endParaRPr lang="it-IT" sz="1100" dirty="0">
                        <a:effectLst/>
                        <a:latin typeface="+mj-lt"/>
                        <a:ea typeface="Calibri" panose="020F0502020204030204" pitchFamily="34" charset="0"/>
                        <a:cs typeface="Times New Roman" panose="02020603050405020304" pitchFamily="18" charset="0"/>
                      </a:endParaRPr>
                    </a:p>
                    <a:p>
                      <a:pPr algn="ctr">
                        <a:lnSpc>
                          <a:spcPct val="115000"/>
                        </a:lnSpc>
                        <a:spcAft>
                          <a:spcPts val="0"/>
                        </a:spcAft>
                      </a:pPr>
                      <a:r>
                        <a:rPr lang="it-IT" sz="1100" b="1" dirty="0">
                          <a:effectLst/>
                          <a:latin typeface="+mj-lt"/>
                          <a:ea typeface="Calibri" panose="020F0502020204030204" pitchFamily="34" charset="0"/>
                          <a:cs typeface="Times New Roman" panose="02020603050405020304" pitchFamily="18" charset="0"/>
                        </a:rPr>
                        <a:t>decreti trasparenza</a:t>
                      </a:r>
                      <a:endParaRPr lang="it-IT" sz="1100" dirty="0">
                        <a:effectLst/>
                        <a:latin typeface="+mj-lt"/>
                        <a:ea typeface="Calibri" panose="020F0502020204030204" pitchFamily="34" charset="0"/>
                        <a:cs typeface="Times New Roman" panose="02020603050405020304" pitchFamily="18" charset="0"/>
                      </a:endParaRPr>
                    </a:p>
                    <a:p>
                      <a:pPr algn="ctr">
                        <a:lnSpc>
                          <a:spcPct val="115000"/>
                        </a:lnSpc>
                        <a:spcAft>
                          <a:spcPts val="0"/>
                        </a:spcAft>
                      </a:pPr>
                      <a:endParaRPr lang="it-IT" sz="11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it-IT" sz="1100" b="1" dirty="0">
                          <a:effectLst/>
                          <a:latin typeface="+mj-lt"/>
                          <a:ea typeface="Calibri" panose="020F0502020204030204" pitchFamily="34" charset="0"/>
                          <a:cs typeface="Times New Roman" panose="02020603050405020304" pitchFamily="18" charset="0"/>
                        </a:rPr>
                        <a:t> </a:t>
                      </a:r>
                      <a:endParaRPr lang="it-IT" sz="1100" dirty="0">
                        <a:effectLst/>
                        <a:latin typeface="+mj-lt"/>
                        <a:ea typeface="Calibri" panose="020F0502020204030204" pitchFamily="34" charset="0"/>
                        <a:cs typeface="Times New Roman" panose="02020603050405020304" pitchFamily="18" charset="0"/>
                      </a:endParaRPr>
                    </a:p>
                    <a:p>
                      <a:pPr algn="ctr">
                        <a:lnSpc>
                          <a:spcPct val="115000"/>
                        </a:lnSpc>
                        <a:spcAft>
                          <a:spcPts val="0"/>
                        </a:spcAft>
                      </a:pPr>
                      <a:r>
                        <a:rPr lang="it-IT" sz="1100" b="1" dirty="0">
                          <a:effectLst/>
                          <a:latin typeface="+mj-lt"/>
                          <a:ea typeface="Calibri" panose="020F0502020204030204" pitchFamily="34" charset="0"/>
                          <a:cs typeface="Times New Roman" panose="02020603050405020304" pitchFamily="18" charset="0"/>
                        </a:rPr>
                        <a:t>Adempimenti,</a:t>
                      </a:r>
                      <a:r>
                        <a:rPr lang="it-IT" sz="1100" dirty="0">
                          <a:effectLst/>
                          <a:latin typeface="+mj-lt"/>
                          <a:ea typeface="Calibri" panose="020F0502020204030204" pitchFamily="34" charset="0"/>
                          <a:cs typeface="Times New Roman" panose="02020603050405020304" pitchFamily="18" charset="0"/>
                        </a:rPr>
                        <a:t> </a:t>
                      </a:r>
                      <a:r>
                        <a:rPr lang="it-IT" sz="1100" b="1" dirty="0">
                          <a:effectLst/>
                          <a:latin typeface="+mj-lt"/>
                          <a:ea typeface="Calibri" panose="020F0502020204030204" pitchFamily="34" charset="0"/>
                          <a:cs typeface="Times New Roman" panose="02020603050405020304" pitchFamily="18" charset="0"/>
                        </a:rPr>
                        <a:t>documentazione da presentare</a:t>
                      </a:r>
                      <a:endParaRPr lang="it-IT" sz="1100" dirty="0">
                        <a:effectLst/>
                        <a:latin typeface="+mj-lt"/>
                        <a:ea typeface="Calibri" panose="020F0502020204030204" pitchFamily="34" charset="0"/>
                        <a:cs typeface="Times New Roman" panose="02020603050405020304" pitchFamily="18" charset="0"/>
                      </a:endParaRPr>
                    </a:p>
                    <a:p>
                      <a:pPr algn="ctr">
                        <a:lnSpc>
                          <a:spcPct val="115000"/>
                        </a:lnSpc>
                        <a:spcAft>
                          <a:spcPts val="0"/>
                        </a:spcAft>
                      </a:pPr>
                      <a:r>
                        <a:rPr lang="it-IT" sz="1100" b="1" dirty="0">
                          <a:effectLst/>
                          <a:latin typeface="+mj-lt"/>
                          <a:ea typeface="Calibri" panose="020F0502020204030204" pitchFamily="34" charset="0"/>
                          <a:cs typeface="Times New Roman" panose="02020603050405020304" pitchFamily="18" charset="0"/>
                        </a:rPr>
                        <a:t> </a:t>
                      </a:r>
                      <a:endParaRPr lang="it-IT" sz="1100" dirty="0">
                        <a:effectLst/>
                        <a:latin typeface="+mj-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96289539"/>
                  </a:ext>
                </a:extLst>
              </a:tr>
              <a:tr h="5017245">
                <a:tc>
                  <a:txBody>
                    <a:bodyPr/>
                    <a:lstStyle/>
                    <a:p>
                      <a:pPr algn="just">
                        <a:lnSpc>
                          <a:spcPct val="115000"/>
                        </a:lnSpc>
                        <a:spcAft>
                          <a:spcPts val="0"/>
                        </a:spcAft>
                      </a:pPr>
                      <a:r>
                        <a:rPr lang="it-IT" sz="1600" b="1" dirty="0">
                          <a:effectLst/>
                          <a:latin typeface="+mj-lt"/>
                          <a:ea typeface="Calibri" panose="020F0502020204030204" pitchFamily="34" charset="0"/>
                          <a:cs typeface="Times New Roman" panose="02020603050405020304" pitchFamily="18" charset="0"/>
                        </a:rPr>
                        <a:t>Cap. 2619 </a:t>
                      </a:r>
                      <a:r>
                        <a:rPr lang="it-IT" sz="1600" b="1" dirty="0" err="1" smtClean="0">
                          <a:effectLst/>
                          <a:latin typeface="+mj-lt"/>
                          <a:ea typeface="Calibri" panose="020F0502020204030204" pitchFamily="34" charset="0"/>
                          <a:cs typeface="Times New Roman" panose="02020603050405020304" pitchFamily="18" charset="0"/>
                        </a:rPr>
                        <a:t>p.g</a:t>
                      </a:r>
                      <a:r>
                        <a:rPr lang="it-IT" sz="1600" b="1" dirty="0" err="1">
                          <a:effectLst/>
                          <a:latin typeface="+mj-lt"/>
                          <a:ea typeface="Calibri" panose="020F0502020204030204" pitchFamily="34" charset="0"/>
                          <a:cs typeface="Times New Roman" panose="02020603050405020304" pitchFamily="18" charset="0"/>
                        </a:rPr>
                        <a:t>.</a:t>
                      </a:r>
                      <a:r>
                        <a:rPr lang="it-IT" sz="1600" b="1" dirty="0">
                          <a:effectLst/>
                          <a:latin typeface="+mj-lt"/>
                          <a:ea typeface="Calibri" panose="020F0502020204030204" pitchFamily="34" charset="0"/>
                          <a:cs typeface="Times New Roman" panose="02020603050405020304" pitchFamily="18" charset="0"/>
                        </a:rPr>
                        <a:t> 1 </a:t>
                      </a:r>
                      <a:endParaRPr lang="it-IT" sz="1600" dirty="0">
                        <a:effectLst/>
                        <a:latin typeface="+mj-lt"/>
                        <a:ea typeface="Calibri" panose="020F0502020204030204" pitchFamily="34" charset="0"/>
                        <a:cs typeface="Times New Roman" panose="02020603050405020304" pitchFamily="18" charset="0"/>
                      </a:endParaRPr>
                    </a:p>
                    <a:p>
                      <a:pPr algn="just">
                        <a:lnSpc>
                          <a:spcPct val="115000"/>
                        </a:lnSpc>
                        <a:spcAft>
                          <a:spcPts val="0"/>
                        </a:spcAft>
                      </a:pPr>
                      <a:r>
                        <a:rPr lang="it-IT" sz="1050" dirty="0">
                          <a:effectLst/>
                          <a:latin typeface="+mj-lt"/>
                          <a:ea typeface="Calibri" panose="020F0502020204030204" pitchFamily="34" charset="0"/>
                          <a:cs typeface="Times New Roman" panose="02020603050405020304" pitchFamily="18" charset="0"/>
                        </a:rPr>
                        <a:t> </a:t>
                      </a:r>
                    </a:p>
                    <a:p>
                      <a:pPr algn="just">
                        <a:lnSpc>
                          <a:spcPct val="115000"/>
                        </a:lnSpc>
                        <a:spcAft>
                          <a:spcPts val="0"/>
                        </a:spcAft>
                      </a:pPr>
                      <a:r>
                        <a:rPr lang="it-IT" sz="1050" dirty="0">
                          <a:effectLst/>
                          <a:latin typeface="+mj-lt"/>
                          <a:ea typeface="Calibri" panose="020F0502020204030204" pitchFamily="34" charset="0"/>
                          <a:cs typeface="Times New Roman" panose="02020603050405020304" pitchFamily="18" charset="0"/>
                        </a:rPr>
                        <a:t>Contributi alle scuole italiane non statali </a:t>
                      </a:r>
                      <a:r>
                        <a:rPr lang="it-IT" sz="1050" u="sng" dirty="0">
                          <a:effectLst/>
                          <a:latin typeface="+mj-lt"/>
                          <a:ea typeface="Calibri" panose="020F0502020204030204" pitchFamily="34" charset="0"/>
                          <a:cs typeface="Times New Roman" panose="02020603050405020304" pitchFamily="18" charset="0"/>
                        </a:rPr>
                        <a:t>paritarie</a:t>
                      </a:r>
                      <a:r>
                        <a:rPr lang="it-IT" sz="1050" dirty="0">
                          <a:effectLst/>
                          <a:latin typeface="+mj-lt"/>
                          <a:ea typeface="Calibri" panose="020F0502020204030204" pitchFamily="34" charset="0"/>
                          <a:cs typeface="Times New Roman" panose="02020603050405020304" pitchFamily="18" charset="0"/>
                        </a:rPr>
                        <a:t> all’estero</a:t>
                      </a:r>
                    </a:p>
                    <a:p>
                      <a:pPr algn="just">
                        <a:lnSpc>
                          <a:spcPct val="115000"/>
                        </a:lnSpc>
                        <a:spcAft>
                          <a:spcPts val="0"/>
                        </a:spcAft>
                      </a:pPr>
                      <a:r>
                        <a:rPr lang="it-IT" sz="1050" dirty="0">
                          <a:effectLst/>
                          <a:latin typeface="+mj-lt"/>
                          <a:ea typeface="Calibri" panose="020F0502020204030204" pitchFamily="34" charset="0"/>
                          <a:cs typeface="Times New Roman" panose="02020603050405020304" pitchFamily="18" charset="0"/>
                        </a:rPr>
                        <a:t> </a:t>
                      </a:r>
                    </a:p>
                  </a:txBody>
                  <a:tcPr marL="68580" marR="68580" marT="0" marB="0" anchor="ctr"/>
                </a:tc>
                <a:tc>
                  <a:txBody>
                    <a:bodyPr/>
                    <a:lstStyle/>
                    <a:p>
                      <a:pPr algn="just">
                        <a:lnSpc>
                          <a:spcPct val="115000"/>
                        </a:lnSpc>
                        <a:spcAft>
                          <a:spcPts val="0"/>
                        </a:spcAft>
                      </a:pPr>
                      <a:r>
                        <a:rPr lang="it-IT" sz="1050" i="1" dirty="0">
                          <a:effectLst/>
                          <a:latin typeface="+mj-lt"/>
                          <a:ea typeface="Calibri" panose="020F0502020204030204" pitchFamily="34" charset="0"/>
                          <a:cs typeface="Times New Roman" panose="02020603050405020304" pitchFamily="18" charset="0"/>
                        </a:rPr>
                        <a:t> </a:t>
                      </a:r>
                      <a:endParaRPr lang="it-IT" sz="1050" dirty="0">
                        <a:effectLst/>
                        <a:latin typeface="+mj-lt"/>
                        <a:ea typeface="Calibri" panose="020F0502020204030204" pitchFamily="34" charset="0"/>
                        <a:cs typeface="Times New Roman" panose="02020603050405020304" pitchFamily="18" charset="0"/>
                      </a:endParaRPr>
                    </a:p>
                    <a:p>
                      <a:pPr algn="just">
                        <a:lnSpc>
                          <a:spcPct val="115000"/>
                        </a:lnSpc>
                        <a:spcAft>
                          <a:spcPts val="0"/>
                        </a:spcAft>
                      </a:pPr>
                      <a:r>
                        <a:rPr lang="it-IT" sz="1050" i="1" dirty="0">
                          <a:effectLst/>
                          <a:latin typeface="+mj-lt"/>
                          <a:ea typeface="Calibri" panose="020F0502020204030204" pitchFamily="34" charset="0"/>
                          <a:cs typeface="Times New Roman" panose="02020603050405020304" pitchFamily="18" charset="0"/>
                        </a:rPr>
                        <a:t> </a:t>
                      </a:r>
                      <a:endParaRPr lang="it-IT" sz="1050" dirty="0">
                        <a:effectLst/>
                        <a:latin typeface="+mj-lt"/>
                        <a:ea typeface="Calibri" panose="020F0502020204030204" pitchFamily="34" charset="0"/>
                        <a:cs typeface="Times New Roman" panose="02020603050405020304" pitchFamily="18" charset="0"/>
                      </a:endParaRPr>
                    </a:p>
                    <a:p>
                      <a:pPr algn="just">
                        <a:lnSpc>
                          <a:spcPct val="115000"/>
                        </a:lnSpc>
                        <a:spcAft>
                          <a:spcPts val="0"/>
                        </a:spcAft>
                      </a:pPr>
                      <a:r>
                        <a:rPr lang="it-IT" sz="1050" i="1" dirty="0">
                          <a:effectLst/>
                          <a:latin typeface="+mj-lt"/>
                          <a:ea typeface="Calibri" panose="020F0502020204030204" pitchFamily="34" charset="0"/>
                          <a:cs typeface="Times New Roman" panose="02020603050405020304" pitchFamily="18" charset="0"/>
                        </a:rPr>
                        <a:t> </a:t>
                      </a:r>
                      <a:endParaRPr lang="it-IT" sz="1050" dirty="0">
                        <a:effectLst/>
                        <a:latin typeface="+mj-lt"/>
                        <a:ea typeface="Calibri" panose="020F0502020204030204" pitchFamily="34" charset="0"/>
                        <a:cs typeface="Times New Roman" panose="02020603050405020304" pitchFamily="18" charset="0"/>
                      </a:endParaRPr>
                    </a:p>
                    <a:p>
                      <a:pPr algn="just">
                        <a:lnSpc>
                          <a:spcPct val="115000"/>
                        </a:lnSpc>
                        <a:spcAft>
                          <a:spcPts val="0"/>
                        </a:spcAft>
                      </a:pPr>
                      <a:r>
                        <a:rPr lang="it-IT" sz="1050" i="1" dirty="0">
                          <a:effectLst/>
                          <a:latin typeface="+mj-lt"/>
                          <a:ea typeface="Calibri" panose="020F0502020204030204" pitchFamily="34" charset="0"/>
                          <a:cs typeface="Times New Roman" panose="02020603050405020304" pitchFamily="18" charset="0"/>
                        </a:rPr>
                        <a:t> </a:t>
                      </a:r>
                      <a:endParaRPr lang="it-IT" sz="1050" dirty="0">
                        <a:effectLst/>
                        <a:latin typeface="+mj-lt"/>
                        <a:ea typeface="Calibri" panose="020F0502020204030204" pitchFamily="34" charset="0"/>
                        <a:cs typeface="Times New Roman" panose="02020603050405020304" pitchFamily="18" charset="0"/>
                      </a:endParaRPr>
                    </a:p>
                    <a:p>
                      <a:pPr algn="just">
                        <a:lnSpc>
                          <a:spcPct val="115000"/>
                        </a:lnSpc>
                        <a:spcAft>
                          <a:spcPts val="0"/>
                        </a:spcAft>
                      </a:pPr>
                      <a:r>
                        <a:rPr lang="it-IT" sz="1050" i="1" dirty="0">
                          <a:effectLst/>
                          <a:latin typeface="+mj-lt"/>
                          <a:ea typeface="Calibri" panose="020F0502020204030204" pitchFamily="34" charset="0"/>
                          <a:cs typeface="Times New Roman" panose="02020603050405020304" pitchFamily="18" charset="0"/>
                        </a:rPr>
                        <a:t> </a:t>
                      </a:r>
                      <a:endParaRPr lang="it-IT" sz="1050" dirty="0">
                        <a:effectLst/>
                        <a:latin typeface="+mj-lt"/>
                        <a:ea typeface="Calibri" panose="020F0502020204030204" pitchFamily="34" charset="0"/>
                        <a:cs typeface="Times New Roman" panose="02020603050405020304" pitchFamily="18" charset="0"/>
                      </a:endParaRPr>
                    </a:p>
                    <a:p>
                      <a:pPr algn="just">
                        <a:lnSpc>
                          <a:spcPct val="115000"/>
                        </a:lnSpc>
                        <a:spcAft>
                          <a:spcPts val="0"/>
                        </a:spcAft>
                      </a:pPr>
                      <a:r>
                        <a:rPr lang="it-IT" sz="1050" i="1" dirty="0">
                          <a:effectLst/>
                          <a:latin typeface="+mj-lt"/>
                          <a:ea typeface="Calibri" panose="020F0502020204030204" pitchFamily="34" charset="0"/>
                          <a:cs typeface="Times New Roman" panose="02020603050405020304" pitchFamily="18" charset="0"/>
                        </a:rPr>
                        <a:t> </a:t>
                      </a:r>
                      <a:endParaRPr lang="it-IT" sz="1050" dirty="0">
                        <a:effectLst/>
                        <a:latin typeface="+mj-lt"/>
                        <a:ea typeface="Calibri" panose="020F0502020204030204" pitchFamily="34" charset="0"/>
                        <a:cs typeface="Times New Roman" panose="02020603050405020304" pitchFamily="18" charset="0"/>
                      </a:endParaRPr>
                    </a:p>
                    <a:p>
                      <a:pPr algn="just">
                        <a:lnSpc>
                          <a:spcPct val="115000"/>
                        </a:lnSpc>
                        <a:spcAft>
                          <a:spcPts val="0"/>
                        </a:spcAft>
                      </a:pPr>
                      <a:r>
                        <a:rPr lang="it-IT" sz="1050" i="1" dirty="0">
                          <a:effectLst/>
                          <a:latin typeface="+mj-lt"/>
                          <a:ea typeface="Calibri" panose="020F0502020204030204" pitchFamily="34" charset="0"/>
                          <a:cs typeface="Times New Roman" panose="02020603050405020304" pitchFamily="18" charset="0"/>
                        </a:rPr>
                        <a:t> </a:t>
                      </a:r>
                      <a:endParaRPr lang="it-IT" sz="1050" dirty="0">
                        <a:effectLst/>
                        <a:latin typeface="+mj-lt"/>
                        <a:ea typeface="Calibri" panose="020F0502020204030204" pitchFamily="34" charset="0"/>
                        <a:cs typeface="Times New Roman" panose="02020603050405020304" pitchFamily="18" charset="0"/>
                      </a:endParaRPr>
                    </a:p>
                    <a:p>
                      <a:pPr algn="just">
                        <a:lnSpc>
                          <a:spcPct val="115000"/>
                        </a:lnSpc>
                        <a:spcAft>
                          <a:spcPts val="0"/>
                        </a:spcAft>
                      </a:pPr>
                      <a:r>
                        <a:rPr lang="it-IT" sz="1050" i="1" dirty="0">
                          <a:effectLst/>
                          <a:latin typeface="+mj-lt"/>
                          <a:ea typeface="Calibri" panose="020F0502020204030204" pitchFamily="34" charset="0"/>
                          <a:cs typeface="Times New Roman" panose="02020603050405020304" pitchFamily="18" charset="0"/>
                        </a:rPr>
                        <a:t> </a:t>
                      </a:r>
                      <a:endParaRPr lang="it-IT" sz="1050" dirty="0">
                        <a:effectLst/>
                        <a:latin typeface="+mj-lt"/>
                        <a:ea typeface="Calibri" panose="020F0502020204030204" pitchFamily="34" charset="0"/>
                        <a:cs typeface="Times New Roman" panose="02020603050405020304" pitchFamily="18" charset="0"/>
                      </a:endParaRPr>
                    </a:p>
                    <a:p>
                      <a:pPr algn="just">
                        <a:lnSpc>
                          <a:spcPct val="115000"/>
                        </a:lnSpc>
                        <a:spcAft>
                          <a:spcPts val="0"/>
                        </a:spcAft>
                      </a:pPr>
                      <a:r>
                        <a:rPr lang="it-IT" sz="1050" i="1" dirty="0">
                          <a:effectLst/>
                          <a:latin typeface="+mj-lt"/>
                          <a:ea typeface="Calibri" panose="020F0502020204030204" pitchFamily="34" charset="0"/>
                          <a:cs typeface="Times New Roman" panose="02020603050405020304" pitchFamily="18" charset="0"/>
                        </a:rPr>
                        <a:t> </a:t>
                      </a:r>
                      <a:endParaRPr lang="it-IT" sz="1050" dirty="0">
                        <a:effectLst/>
                        <a:latin typeface="+mj-lt"/>
                        <a:ea typeface="Calibri" panose="020F0502020204030204" pitchFamily="34" charset="0"/>
                        <a:cs typeface="Times New Roman" panose="02020603050405020304" pitchFamily="18" charset="0"/>
                      </a:endParaRPr>
                    </a:p>
                    <a:p>
                      <a:pPr algn="just">
                        <a:lnSpc>
                          <a:spcPct val="115000"/>
                        </a:lnSpc>
                        <a:spcAft>
                          <a:spcPts val="0"/>
                        </a:spcAft>
                      </a:pPr>
                      <a:r>
                        <a:rPr lang="it-IT" sz="1050" i="1" dirty="0">
                          <a:effectLst/>
                          <a:latin typeface="+mj-lt"/>
                          <a:ea typeface="Calibri" panose="020F0502020204030204" pitchFamily="34" charset="0"/>
                          <a:cs typeface="Times New Roman" panose="02020603050405020304" pitchFamily="18" charset="0"/>
                        </a:rPr>
                        <a:t> </a:t>
                      </a:r>
                      <a:endParaRPr lang="it-IT" sz="1050" dirty="0">
                        <a:effectLst/>
                        <a:latin typeface="+mj-lt"/>
                        <a:ea typeface="Calibri" panose="020F0502020204030204" pitchFamily="34" charset="0"/>
                        <a:cs typeface="Times New Roman" panose="02020603050405020304" pitchFamily="18" charset="0"/>
                      </a:endParaRPr>
                    </a:p>
                    <a:p>
                      <a:pPr algn="just">
                        <a:lnSpc>
                          <a:spcPct val="115000"/>
                        </a:lnSpc>
                        <a:spcAft>
                          <a:spcPts val="0"/>
                        </a:spcAft>
                      </a:pPr>
                      <a:r>
                        <a:rPr lang="it-IT" sz="1050" i="1" dirty="0">
                          <a:effectLst/>
                          <a:latin typeface="+mj-lt"/>
                          <a:ea typeface="Calibri" panose="020F0502020204030204" pitchFamily="34" charset="0"/>
                          <a:cs typeface="Times New Roman" panose="02020603050405020304" pitchFamily="18" charset="0"/>
                        </a:rPr>
                        <a:t> </a:t>
                      </a:r>
                      <a:endParaRPr lang="it-IT" sz="1050" dirty="0">
                        <a:effectLst/>
                        <a:latin typeface="+mj-lt"/>
                        <a:ea typeface="Calibri" panose="020F0502020204030204" pitchFamily="34" charset="0"/>
                        <a:cs typeface="Times New Roman" panose="02020603050405020304" pitchFamily="18" charset="0"/>
                      </a:endParaRPr>
                    </a:p>
                    <a:p>
                      <a:pPr algn="just">
                        <a:lnSpc>
                          <a:spcPct val="115000"/>
                        </a:lnSpc>
                        <a:spcAft>
                          <a:spcPts val="0"/>
                        </a:spcAft>
                      </a:pPr>
                      <a:r>
                        <a:rPr lang="it-IT" sz="1050" i="1" dirty="0">
                          <a:effectLst/>
                          <a:latin typeface="+mj-lt"/>
                          <a:ea typeface="Calibri" panose="020F0502020204030204" pitchFamily="34" charset="0"/>
                          <a:cs typeface="Times New Roman" panose="02020603050405020304" pitchFamily="18" charset="0"/>
                        </a:rPr>
                        <a:t> </a:t>
                      </a:r>
                      <a:endParaRPr lang="it-IT" sz="1050" dirty="0">
                        <a:effectLst/>
                        <a:latin typeface="+mj-lt"/>
                        <a:ea typeface="Calibri" panose="020F0502020204030204" pitchFamily="34" charset="0"/>
                        <a:cs typeface="Times New Roman" panose="02020603050405020304" pitchFamily="18" charset="0"/>
                      </a:endParaRPr>
                    </a:p>
                    <a:p>
                      <a:pPr algn="just">
                        <a:lnSpc>
                          <a:spcPct val="115000"/>
                        </a:lnSpc>
                        <a:spcAft>
                          <a:spcPts val="0"/>
                        </a:spcAft>
                      </a:pPr>
                      <a:r>
                        <a:rPr lang="it-IT" sz="1050" i="1" dirty="0">
                          <a:effectLst/>
                          <a:latin typeface="+mj-lt"/>
                          <a:ea typeface="Calibri" panose="020F0502020204030204" pitchFamily="34" charset="0"/>
                          <a:cs typeface="Times New Roman" panose="02020603050405020304" pitchFamily="18" charset="0"/>
                        </a:rPr>
                        <a:t>Scuole paritarie</a:t>
                      </a:r>
                      <a:endParaRPr lang="it-IT" sz="105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it-IT" sz="1050" dirty="0">
                          <a:effectLst/>
                          <a:latin typeface="+mj-lt"/>
                          <a:ea typeface="Calibri" panose="020F0502020204030204" pitchFamily="34" charset="0"/>
                          <a:cs typeface="Times New Roman" panose="02020603050405020304" pitchFamily="18" charset="0"/>
                        </a:rPr>
                        <a:t>D.M. n. 3204 del 19 aprile 206 (https://www.esteri.it/mae/resource/atti_concessione/cm_1063.pdf) integrato dal D.M. n. 3924 del 31 luglio 2018 (https://www.esteri.it/mae/resource/atti_concessione/cm_4013.pdf) relativi a criteri e parametri per l’assegnazione di </a:t>
                      </a:r>
                      <a:r>
                        <a:rPr lang="it-IT" sz="1050" dirty="0" smtClean="0">
                          <a:effectLst/>
                          <a:latin typeface="+mj-lt"/>
                          <a:ea typeface="Calibri" panose="020F0502020204030204" pitchFamily="34" charset="0"/>
                          <a:cs typeface="Times New Roman" panose="02020603050405020304" pitchFamily="18" charset="0"/>
                        </a:rPr>
                        <a:t>contributi.</a:t>
                      </a:r>
                      <a:endParaRPr lang="it-IT" sz="105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it-IT" sz="1050" b="1" dirty="0">
                          <a:effectLst/>
                          <a:latin typeface="+mj-lt"/>
                          <a:ea typeface="Calibri" panose="020F0502020204030204" pitchFamily="34" charset="0"/>
                          <a:cs typeface="Times New Roman" panose="02020603050405020304" pitchFamily="18" charset="0"/>
                        </a:rPr>
                        <a:t>RICHIESTE (come da Allegato “A” al Decreto Trasparenza</a:t>
                      </a:r>
                      <a:r>
                        <a:rPr lang="it-IT" sz="1050" b="1" dirty="0" smtClean="0">
                          <a:effectLst/>
                          <a:latin typeface="+mj-lt"/>
                          <a:ea typeface="Calibri" panose="020F0502020204030204" pitchFamily="34" charset="0"/>
                          <a:cs typeface="Times New Roman" panose="02020603050405020304" pitchFamily="18" charset="0"/>
                        </a:rPr>
                        <a:t>)</a:t>
                      </a:r>
                      <a:endParaRPr lang="it-IT" sz="1050" b="1" dirty="0">
                        <a:effectLst/>
                        <a:latin typeface="+mj-lt"/>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Wingdings" panose="05000000000000000000" pitchFamily="2" charset="2"/>
                        <a:buChar char=""/>
                      </a:pPr>
                      <a:r>
                        <a:rPr lang="it-IT" sz="1050" dirty="0">
                          <a:effectLst/>
                          <a:latin typeface="+mj-lt"/>
                          <a:ea typeface="Calibri" panose="020F0502020204030204" pitchFamily="34" charset="0"/>
                          <a:cs typeface="Times New Roman" panose="02020603050405020304" pitchFamily="18" charset="0"/>
                        </a:rPr>
                        <a:t>Richiesta formale da parte della scuola contenente l’importo complessivo del contributo richiesto. Non occorre indicare la quota ordinaria e la quota finalizzata in quanto sono determinate dal MAECI al momento delle assegnazioni con le modalità stabilite dai citati D.D.M.M. n. 3204/16 e 3924/18;</a:t>
                      </a:r>
                    </a:p>
                    <a:p>
                      <a:pPr marL="342900" lvl="0" indent="-342900" algn="just">
                        <a:lnSpc>
                          <a:spcPct val="115000"/>
                        </a:lnSpc>
                        <a:spcAft>
                          <a:spcPts val="0"/>
                        </a:spcAft>
                        <a:buFont typeface="Wingdings" panose="05000000000000000000" pitchFamily="2" charset="2"/>
                        <a:buChar char=""/>
                      </a:pPr>
                      <a:r>
                        <a:rPr lang="it-IT" sz="1050" dirty="0">
                          <a:effectLst/>
                          <a:latin typeface="+mj-lt"/>
                          <a:ea typeface="Calibri" panose="020F0502020204030204" pitchFamily="34" charset="0"/>
                          <a:cs typeface="Times New Roman" panose="02020603050405020304" pitchFamily="18" charset="0"/>
                        </a:rPr>
                        <a:t>Relazione al preventivo, che illustrerà il progetto educativo che la scuola intende realizzare, nonché le modalità e gli strumenti necessari alla sua realizzazione;</a:t>
                      </a:r>
                    </a:p>
                    <a:p>
                      <a:pPr marL="342900" lvl="0" indent="-342900" algn="just">
                        <a:lnSpc>
                          <a:spcPct val="115000"/>
                        </a:lnSpc>
                        <a:spcAft>
                          <a:spcPts val="0"/>
                        </a:spcAft>
                        <a:buFont typeface="Wingdings" panose="05000000000000000000" pitchFamily="2" charset="2"/>
                        <a:buChar char=""/>
                      </a:pPr>
                      <a:r>
                        <a:rPr lang="it-IT" sz="1050" dirty="0">
                          <a:effectLst/>
                          <a:latin typeface="+mj-lt"/>
                          <a:ea typeface="Calibri" panose="020F0502020204030204" pitchFamily="34" charset="0"/>
                          <a:cs typeface="Times New Roman" panose="02020603050405020304" pitchFamily="18" charset="0"/>
                        </a:rPr>
                        <a:t>Bilancio preventivo dell’esercizio finanziario 2019 per il quale sono richiesti i contributi, redatto in conformità all’apposito modello (</a:t>
                      </a:r>
                      <a:r>
                        <a:rPr lang="it-IT" sz="1050" dirty="0" err="1">
                          <a:effectLst/>
                          <a:latin typeface="+mj-lt"/>
                          <a:ea typeface="Calibri" panose="020F0502020204030204" pitchFamily="34" charset="0"/>
                          <a:cs typeface="Times New Roman" panose="02020603050405020304" pitchFamily="18" charset="0"/>
                        </a:rPr>
                        <a:t>all</a:t>
                      </a:r>
                      <a:r>
                        <a:rPr lang="it-IT" sz="1050" dirty="0">
                          <a:effectLst/>
                          <a:latin typeface="+mj-lt"/>
                          <a:ea typeface="Calibri" panose="020F0502020204030204" pitchFamily="34" charset="0"/>
                          <a:cs typeface="Times New Roman" panose="02020603050405020304" pitchFamily="18" charset="0"/>
                        </a:rPr>
                        <a:t>. A/I – II– III). Il contributo richiesto dovrà figurare tra le voci di entrata presunte;</a:t>
                      </a:r>
                    </a:p>
                    <a:p>
                      <a:pPr marL="342900" lvl="0" indent="-342900" algn="just">
                        <a:lnSpc>
                          <a:spcPct val="115000"/>
                        </a:lnSpc>
                        <a:spcAft>
                          <a:spcPts val="0"/>
                        </a:spcAft>
                        <a:buFont typeface="Wingdings" panose="05000000000000000000" pitchFamily="2" charset="2"/>
                        <a:buChar char=""/>
                      </a:pPr>
                      <a:r>
                        <a:rPr lang="it-IT" sz="1050" dirty="0">
                          <a:effectLst/>
                          <a:latin typeface="+mj-lt"/>
                          <a:ea typeface="Calibri" panose="020F0502020204030204" pitchFamily="34" charset="0"/>
                          <a:cs typeface="Times New Roman" panose="02020603050405020304" pitchFamily="18" charset="0"/>
                        </a:rPr>
                        <a:t>Tabella dimostrativa dell’eventuale avanzo di cassa (</a:t>
                      </a:r>
                      <a:r>
                        <a:rPr lang="it-IT" sz="1050" dirty="0" err="1">
                          <a:effectLst/>
                          <a:latin typeface="+mj-lt"/>
                          <a:ea typeface="Calibri" panose="020F0502020204030204" pitchFamily="34" charset="0"/>
                          <a:cs typeface="Times New Roman" panose="02020603050405020304" pitchFamily="18" charset="0"/>
                        </a:rPr>
                        <a:t>all</a:t>
                      </a:r>
                      <a:r>
                        <a:rPr lang="it-IT" sz="1050" dirty="0">
                          <a:effectLst/>
                          <a:latin typeface="+mj-lt"/>
                          <a:ea typeface="Calibri" panose="020F0502020204030204" pitchFamily="34" charset="0"/>
                          <a:cs typeface="Times New Roman" panose="02020603050405020304" pitchFamily="18" charset="0"/>
                        </a:rPr>
                        <a:t>. A/IV);</a:t>
                      </a:r>
                    </a:p>
                    <a:p>
                      <a:pPr marL="342900" lvl="0" indent="-342900" algn="just">
                        <a:lnSpc>
                          <a:spcPct val="115000"/>
                        </a:lnSpc>
                        <a:spcAft>
                          <a:spcPts val="0"/>
                        </a:spcAft>
                        <a:buFont typeface="Wingdings" panose="05000000000000000000" pitchFamily="2" charset="2"/>
                        <a:buChar char=""/>
                      </a:pPr>
                      <a:r>
                        <a:rPr lang="it-IT" sz="1050" dirty="0">
                          <a:effectLst/>
                          <a:latin typeface="+mj-lt"/>
                          <a:ea typeface="Calibri" panose="020F0502020204030204" pitchFamily="34" charset="0"/>
                          <a:cs typeface="Times New Roman" panose="02020603050405020304" pitchFamily="18" charset="0"/>
                        </a:rPr>
                        <a:t>Dichiarazione dalla quale risulti che non siano stati richiesti per le medesime finalità e attività contributi a carico del cap. 3153, per lo stesso esercizio finanziario 2019;</a:t>
                      </a:r>
                    </a:p>
                    <a:p>
                      <a:pPr marL="342900" lvl="0" indent="-342900" algn="just">
                        <a:lnSpc>
                          <a:spcPct val="115000"/>
                        </a:lnSpc>
                        <a:spcAft>
                          <a:spcPts val="0"/>
                        </a:spcAft>
                        <a:buFont typeface="Wingdings" panose="05000000000000000000" pitchFamily="2" charset="2"/>
                        <a:buChar char=""/>
                      </a:pPr>
                      <a:r>
                        <a:rPr lang="it-IT" sz="1050" dirty="0">
                          <a:effectLst/>
                          <a:latin typeface="+mj-lt"/>
                          <a:ea typeface="Calibri" panose="020F0502020204030204" pitchFamily="34" charset="0"/>
                          <a:cs typeface="Times New Roman" panose="02020603050405020304" pitchFamily="18" charset="0"/>
                        </a:rPr>
                        <a:t>Parere motivato, formulato dal Capo della Rappresentanza diplomatico-consolare, relativo alle richieste di contributo, contenente la convalida o meno delle motivazioni e delle dichiarazioni di cui ai precedenti punti;</a:t>
                      </a:r>
                    </a:p>
                    <a:p>
                      <a:pPr marL="342900" lvl="0" indent="-342900" algn="just">
                        <a:lnSpc>
                          <a:spcPct val="115000"/>
                        </a:lnSpc>
                        <a:spcAft>
                          <a:spcPts val="0"/>
                        </a:spcAft>
                        <a:buFont typeface="Wingdings" panose="05000000000000000000" pitchFamily="2" charset="2"/>
                        <a:buChar char=""/>
                      </a:pPr>
                      <a:r>
                        <a:rPr lang="it-IT" sz="1050" dirty="0">
                          <a:effectLst/>
                          <a:latin typeface="+mj-lt"/>
                          <a:ea typeface="Calibri" panose="020F0502020204030204" pitchFamily="34" charset="0"/>
                          <a:cs typeface="Times New Roman" panose="02020603050405020304" pitchFamily="18" charset="0"/>
                        </a:rPr>
                        <a:t>Parere del Dirigente scolastico in servizio/con estensione in Sede ove presente;</a:t>
                      </a:r>
                    </a:p>
                    <a:p>
                      <a:pPr marL="342900" lvl="0" indent="-342900" algn="just">
                        <a:lnSpc>
                          <a:spcPct val="115000"/>
                        </a:lnSpc>
                        <a:spcAft>
                          <a:spcPts val="0"/>
                        </a:spcAft>
                        <a:buFont typeface="Wingdings" panose="05000000000000000000" pitchFamily="2" charset="2"/>
                        <a:buChar char=""/>
                      </a:pPr>
                      <a:r>
                        <a:rPr lang="it-IT" sz="1050" dirty="0">
                          <a:effectLst/>
                          <a:latin typeface="+mj-lt"/>
                          <a:ea typeface="Calibri" panose="020F0502020204030204" pitchFamily="34" charset="0"/>
                          <a:cs typeface="Times New Roman" panose="02020603050405020304" pitchFamily="18" charset="0"/>
                        </a:rPr>
                        <a:t>Tabella riepilogativa di gradi, sezioni, classi e alunni della Scuola richiedente, debitamente vistata (</a:t>
                      </a:r>
                      <a:r>
                        <a:rPr lang="it-IT" sz="1050" dirty="0" err="1">
                          <a:effectLst/>
                          <a:latin typeface="+mj-lt"/>
                          <a:ea typeface="Calibri" panose="020F0502020204030204" pitchFamily="34" charset="0"/>
                          <a:cs typeface="Times New Roman" panose="02020603050405020304" pitchFamily="18" charset="0"/>
                        </a:rPr>
                        <a:t>All</a:t>
                      </a:r>
                      <a:r>
                        <a:rPr lang="it-IT" sz="1050" dirty="0">
                          <a:effectLst/>
                          <a:latin typeface="+mj-lt"/>
                          <a:ea typeface="Calibri" panose="020F0502020204030204" pitchFamily="34" charset="0"/>
                          <a:cs typeface="Times New Roman" panose="02020603050405020304" pitchFamily="18" charset="0"/>
                        </a:rPr>
                        <a:t>. C);</a:t>
                      </a:r>
                    </a:p>
                    <a:p>
                      <a:pPr marL="342900" lvl="0" indent="-342900" algn="just">
                        <a:lnSpc>
                          <a:spcPct val="115000"/>
                        </a:lnSpc>
                        <a:spcAft>
                          <a:spcPts val="0"/>
                        </a:spcAft>
                        <a:buFont typeface="Wingdings" panose="05000000000000000000" pitchFamily="2" charset="2"/>
                        <a:buChar char=""/>
                      </a:pPr>
                      <a:r>
                        <a:rPr lang="it-IT" sz="1050" dirty="0">
                          <a:effectLst/>
                          <a:latin typeface="+mj-lt"/>
                          <a:ea typeface="Calibri" panose="020F0502020204030204" pitchFamily="34" charset="0"/>
                          <a:cs typeface="Times New Roman" panose="02020603050405020304" pitchFamily="18" charset="0"/>
                        </a:rPr>
                        <a:t>Tabella riepilogativa per richiesta di contributo finalizzato debitamente vistata (</a:t>
                      </a:r>
                      <a:r>
                        <a:rPr lang="it-IT" sz="1050" dirty="0" err="1">
                          <a:effectLst/>
                          <a:latin typeface="+mj-lt"/>
                          <a:ea typeface="Calibri" panose="020F0502020204030204" pitchFamily="34" charset="0"/>
                          <a:cs typeface="Times New Roman" panose="02020603050405020304" pitchFamily="18" charset="0"/>
                        </a:rPr>
                        <a:t>All</a:t>
                      </a:r>
                      <a:r>
                        <a:rPr lang="it-IT" sz="1050" dirty="0">
                          <a:effectLst/>
                          <a:latin typeface="+mj-lt"/>
                          <a:ea typeface="Calibri" panose="020F0502020204030204" pitchFamily="34" charset="0"/>
                          <a:cs typeface="Times New Roman" panose="02020603050405020304" pitchFamily="18" charset="0"/>
                        </a:rPr>
                        <a:t>. D);</a:t>
                      </a:r>
                    </a:p>
                    <a:p>
                      <a:pPr marL="342900" lvl="0" indent="-342900" algn="just">
                        <a:lnSpc>
                          <a:spcPct val="115000"/>
                        </a:lnSpc>
                        <a:spcAft>
                          <a:spcPts val="0"/>
                        </a:spcAft>
                        <a:buFont typeface="Wingdings" panose="05000000000000000000" pitchFamily="2" charset="2"/>
                        <a:buChar char=""/>
                      </a:pPr>
                      <a:r>
                        <a:rPr lang="it-IT" sz="1050" dirty="0">
                          <a:effectLst/>
                          <a:latin typeface="+mj-lt"/>
                          <a:ea typeface="Calibri" panose="020F0502020204030204" pitchFamily="34" charset="0"/>
                          <a:cs typeface="Times New Roman" panose="02020603050405020304" pitchFamily="18" charset="0"/>
                        </a:rPr>
                        <a:t>Schema riassuntivo delle spese sostenute;</a:t>
                      </a:r>
                    </a:p>
                    <a:p>
                      <a:pPr marL="342900" lvl="0" indent="-342900" algn="just">
                        <a:lnSpc>
                          <a:spcPct val="115000"/>
                        </a:lnSpc>
                        <a:spcAft>
                          <a:spcPts val="0"/>
                        </a:spcAft>
                        <a:buFont typeface="Wingdings" panose="05000000000000000000" pitchFamily="2" charset="2"/>
                        <a:buChar char=""/>
                      </a:pPr>
                      <a:r>
                        <a:rPr lang="it-IT" sz="1050" dirty="0">
                          <a:effectLst/>
                          <a:latin typeface="+mj-lt"/>
                          <a:ea typeface="Calibri" panose="020F0502020204030204" pitchFamily="34" charset="0"/>
                          <a:cs typeface="Times New Roman" panose="02020603050405020304" pitchFamily="18" charset="0"/>
                        </a:rPr>
                        <a:t>Prospetto informativo sulle tasse di iscrizione e sulle rette di frequenza richieste agli alunni;</a:t>
                      </a:r>
                    </a:p>
                    <a:p>
                      <a:pPr marL="342900" lvl="0" indent="-342900" algn="just">
                        <a:lnSpc>
                          <a:spcPct val="115000"/>
                        </a:lnSpc>
                        <a:spcAft>
                          <a:spcPts val="0"/>
                        </a:spcAft>
                        <a:buFont typeface="Wingdings" panose="05000000000000000000" pitchFamily="2" charset="2"/>
                        <a:buChar char=""/>
                      </a:pPr>
                      <a:r>
                        <a:rPr lang="it-IT" sz="1050" dirty="0">
                          <a:effectLst/>
                          <a:latin typeface="+mj-lt"/>
                          <a:ea typeface="Calibri" panose="020F0502020204030204" pitchFamily="34" charset="0"/>
                          <a:cs typeface="Times New Roman" panose="02020603050405020304" pitchFamily="18" charset="0"/>
                        </a:rPr>
                        <a:t>Elenco nominativo degli alunni iscritti e frequentanti</a:t>
                      </a:r>
                      <a:r>
                        <a:rPr lang="it-IT" sz="1050" dirty="0" smtClean="0">
                          <a:effectLst/>
                          <a:latin typeface="+mj-lt"/>
                          <a:ea typeface="Calibri" panose="020F0502020204030204" pitchFamily="34" charset="0"/>
                          <a:cs typeface="Times New Roman" panose="02020603050405020304" pitchFamily="18" charset="0"/>
                        </a:rPr>
                        <a:t>.</a:t>
                      </a:r>
                      <a:endParaRPr lang="it-IT" sz="1050"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60041346"/>
                  </a:ext>
                </a:extLst>
              </a:tr>
            </a:tbl>
          </a:graphicData>
        </a:graphic>
      </p:graphicFrame>
    </p:spTree>
    <p:extLst>
      <p:ext uri="{BB962C8B-B14F-4D97-AF65-F5344CB8AC3E}">
        <p14:creationId xmlns:p14="http://schemas.microsoft.com/office/powerpoint/2010/main" val="11492142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53" y="-171400"/>
            <a:ext cx="9144000" cy="6858000"/>
          </a:xfrm>
          <a:prstGeom prst="rect">
            <a:avLst/>
          </a:prstGeom>
        </p:spPr>
      </p:pic>
      <p:sp>
        <p:nvSpPr>
          <p:cNvPr id="4" name="CasellaDiTesto 3"/>
          <p:cNvSpPr txBox="1"/>
          <p:nvPr/>
        </p:nvSpPr>
        <p:spPr>
          <a:xfrm>
            <a:off x="2195736" y="620688"/>
            <a:ext cx="5544616" cy="923330"/>
          </a:xfrm>
          <a:prstGeom prst="rect">
            <a:avLst/>
          </a:prstGeom>
          <a:noFill/>
        </p:spPr>
        <p:txBody>
          <a:bodyPr wrap="square" rtlCol="0">
            <a:spAutoFit/>
          </a:bodyPr>
          <a:lstStyle/>
          <a:p>
            <a:r>
              <a:rPr lang="it-IT" b="1" dirty="0"/>
              <a:t>I CONTRIBUTI EROGATI DALL’UFFICIO V DELLA </a:t>
            </a:r>
            <a:r>
              <a:rPr lang="it-IT" b="1" dirty="0" smtClean="0"/>
              <a:t>DGSP</a:t>
            </a:r>
          </a:p>
          <a:p>
            <a:endParaRPr lang="it-IT" b="1" dirty="0"/>
          </a:p>
          <a:p>
            <a:endParaRPr lang="it-IT" dirty="0"/>
          </a:p>
        </p:txBody>
      </p:sp>
      <p:graphicFrame>
        <p:nvGraphicFramePr>
          <p:cNvPr id="3" name="Tabella 2"/>
          <p:cNvGraphicFramePr>
            <a:graphicFrameLocks noGrp="1"/>
          </p:cNvGraphicFramePr>
          <p:nvPr>
            <p:extLst>
              <p:ext uri="{D42A27DB-BD31-4B8C-83A1-F6EECF244321}">
                <p14:modId xmlns:p14="http://schemas.microsoft.com/office/powerpoint/2010/main" val="410501876"/>
              </p:ext>
            </p:extLst>
          </p:nvPr>
        </p:nvGraphicFramePr>
        <p:xfrm>
          <a:off x="611559" y="908721"/>
          <a:ext cx="8424937" cy="5788389"/>
        </p:xfrm>
        <a:graphic>
          <a:graphicData uri="http://schemas.openxmlformats.org/drawingml/2006/table">
            <a:tbl>
              <a:tblPr firstRow="1" bandRow="1">
                <a:tableStyleId>{5C22544A-7EE6-4342-B048-85BDC9FD1C3A}</a:tableStyleId>
              </a:tblPr>
              <a:tblGrid>
                <a:gridCol w="1494931">
                  <a:extLst>
                    <a:ext uri="{9D8B030D-6E8A-4147-A177-3AD203B41FA5}">
                      <a16:colId xmlns:a16="http://schemas.microsoft.com/office/drawing/2014/main" val="2697908952"/>
                    </a:ext>
                  </a:extLst>
                </a:gridCol>
                <a:gridCol w="783058">
                  <a:extLst>
                    <a:ext uri="{9D8B030D-6E8A-4147-A177-3AD203B41FA5}">
                      <a16:colId xmlns:a16="http://schemas.microsoft.com/office/drawing/2014/main" val="1872130952"/>
                    </a:ext>
                  </a:extLst>
                </a:gridCol>
                <a:gridCol w="1281368">
                  <a:extLst>
                    <a:ext uri="{9D8B030D-6E8A-4147-A177-3AD203B41FA5}">
                      <a16:colId xmlns:a16="http://schemas.microsoft.com/office/drawing/2014/main" val="628045441"/>
                    </a:ext>
                  </a:extLst>
                </a:gridCol>
                <a:gridCol w="4865580">
                  <a:extLst>
                    <a:ext uri="{9D8B030D-6E8A-4147-A177-3AD203B41FA5}">
                      <a16:colId xmlns:a16="http://schemas.microsoft.com/office/drawing/2014/main" val="302270318"/>
                    </a:ext>
                  </a:extLst>
                </a:gridCol>
              </a:tblGrid>
              <a:tr h="760634">
                <a:tc>
                  <a:txBody>
                    <a:bodyPr/>
                    <a:lstStyle/>
                    <a:p>
                      <a:pPr algn="ctr">
                        <a:lnSpc>
                          <a:spcPct val="115000"/>
                        </a:lnSpc>
                        <a:spcAft>
                          <a:spcPts val="0"/>
                        </a:spcAft>
                      </a:pPr>
                      <a:r>
                        <a:rPr lang="it-IT" sz="1100" b="1" dirty="0">
                          <a:effectLst/>
                          <a:latin typeface="+mj-lt"/>
                          <a:ea typeface="Calibri" panose="020F0502020204030204" pitchFamily="34" charset="0"/>
                          <a:cs typeface="Times New Roman" panose="02020603050405020304" pitchFamily="18" charset="0"/>
                        </a:rPr>
                        <a:t> </a:t>
                      </a:r>
                      <a:r>
                        <a:rPr lang="it-IT" sz="1100" b="1" dirty="0" smtClean="0">
                          <a:effectLst/>
                          <a:latin typeface="+mj-lt"/>
                          <a:ea typeface="Calibri" panose="020F0502020204030204" pitchFamily="34" charset="0"/>
                          <a:cs typeface="Times New Roman" panose="02020603050405020304" pitchFamily="18" charset="0"/>
                        </a:rPr>
                        <a:t>Capitolo </a:t>
                      </a:r>
                      <a:r>
                        <a:rPr lang="it-IT" sz="1100" b="1" dirty="0">
                          <a:effectLst/>
                          <a:latin typeface="+mj-lt"/>
                          <a:ea typeface="Calibri" panose="020F0502020204030204" pitchFamily="34" charset="0"/>
                          <a:cs typeface="Times New Roman" panose="02020603050405020304" pitchFamily="18" charset="0"/>
                        </a:rPr>
                        <a:t>di spesa</a:t>
                      </a:r>
                      <a:endParaRPr lang="it-IT" sz="11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it-IT" sz="1100" b="1" dirty="0">
                          <a:effectLst/>
                          <a:latin typeface="+mj-lt"/>
                          <a:ea typeface="Calibri" panose="020F0502020204030204" pitchFamily="34" charset="0"/>
                          <a:cs typeface="Times New Roman" panose="02020603050405020304" pitchFamily="18" charset="0"/>
                        </a:rPr>
                        <a:t>Beneficiari</a:t>
                      </a:r>
                      <a:endParaRPr lang="it-IT" sz="11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it-IT" sz="1100" b="1" dirty="0">
                          <a:effectLst/>
                          <a:latin typeface="+mj-lt"/>
                          <a:ea typeface="Calibri" panose="020F0502020204030204" pitchFamily="34" charset="0"/>
                          <a:cs typeface="Times New Roman" panose="02020603050405020304" pitchFamily="18" charset="0"/>
                        </a:rPr>
                        <a:t>Riferimenti normativi </a:t>
                      </a:r>
                      <a:endParaRPr lang="it-IT" sz="1100" dirty="0">
                        <a:effectLst/>
                        <a:latin typeface="+mj-lt"/>
                        <a:ea typeface="Calibri" panose="020F0502020204030204" pitchFamily="34" charset="0"/>
                        <a:cs typeface="Times New Roman" panose="02020603050405020304" pitchFamily="18" charset="0"/>
                      </a:endParaRPr>
                    </a:p>
                    <a:p>
                      <a:pPr algn="ctr">
                        <a:lnSpc>
                          <a:spcPct val="115000"/>
                        </a:lnSpc>
                        <a:spcAft>
                          <a:spcPts val="0"/>
                        </a:spcAft>
                      </a:pPr>
                      <a:r>
                        <a:rPr lang="it-IT" sz="1100" b="1" dirty="0">
                          <a:effectLst/>
                          <a:latin typeface="+mj-lt"/>
                          <a:ea typeface="Calibri" panose="020F0502020204030204" pitchFamily="34" charset="0"/>
                          <a:cs typeface="Times New Roman" panose="02020603050405020304" pitchFamily="18" charset="0"/>
                        </a:rPr>
                        <a:t>decreti trasparenza</a:t>
                      </a:r>
                      <a:endParaRPr lang="it-IT" sz="1100" dirty="0">
                        <a:effectLst/>
                        <a:latin typeface="+mj-lt"/>
                        <a:ea typeface="Calibri" panose="020F0502020204030204" pitchFamily="34" charset="0"/>
                        <a:cs typeface="Times New Roman" panose="02020603050405020304" pitchFamily="18" charset="0"/>
                      </a:endParaRPr>
                    </a:p>
                    <a:p>
                      <a:pPr algn="ctr">
                        <a:lnSpc>
                          <a:spcPct val="115000"/>
                        </a:lnSpc>
                        <a:spcAft>
                          <a:spcPts val="0"/>
                        </a:spcAft>
                      </a:pPr>
                      <a:endParaRPr lang="it-IT" sz="11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it-IT" sz="1100" b="1" dirty="0">
                          <a:effectLst/>
                          <a:latin typeface="+mj-lt"/>
                          <a:ea typeface="Calibri" panose="020F0502020204030204" pitchFamily="34" charset="0"/>
                          <a:cs typeface="Times New Roman" panose="02020603050405020304" pitchFamily="18" charset="0"/>
                        </a:rPr>
                        <a:t> </a:t>
                      </a:r>
                      <a:endParaRPr lang="it-IT" sz="1100" dirty="0">
                        <a:effectLst/>
                        <a:latin typeface="+mj-lt"/>
                        <a:ea typeface="Calibri" panose="020F0502020204030204" pitchFamily="34" charset="0"/>
                        <a:cs typeface="Times New Roman" panose="02020603050405020304" pitchFamily="18" charset="0"/>
                      </a:endParaRPr>
                    </a:p>
                    <a:p>
                      <a:pPr algn="ctr">
                        <a:lnSpc>
                          <a:spcPct val="115000"/>
                        </a:lnSpc>
                        <a:spcAft>
                          <a:spcPts val="0"/>
                        </a:spcAft>
                      </a:pPr>
                      <a:r>
                        <a:rPr lang="it-IT" sz="1100" b="1" dirty="0">
                          <a:effectLst/>
                          <a:latin typeface="+mj-lt"/>
                          <a:ea typeface="Calibri" panose="020F0502020204030204" pitchFamily="34" charset="0"/>
                          <a:cs typeface="Times New Roman" panose="02020603050405020304" pitchFamily="18" charset="0"/>
                        </a:rPr>
                        <a:t>Adempimenti,</a:t>
                      </a:r>
                      <a:r>
                        <a:rPr lang="it-IT" sz="1100" dirty="0">
                          <a:effectLst/>
                          <a:latin typeface="+mj-lt"/>
                          <a:ea typeface="Calibri" panose="020F0502020204030204" pitchFamily="34" charset="0"/>
                          <a:cs typeface="Times New Roman" panose="02020603050405020304" pitchFamily="18" charset="0"/>
                        </a:rPr>
                        <a:t> </a:t>
                      </a:r>
                      <a:r>
                        <a:rPr lang="it-IT" sz="1100" b="1" dirty="0">
                          <a:effectLst/>
                          <a:latin typeface="+mj-lt"/>
                          <a:ea typeface="Calibri" panose="020F0502020204030204" pitchFamily="34" charset="0"/>
                          <a:cs typeface="Times New Roman" panose="02020603050405020304" pitchFamily="18" charset="0"/>
                        </a:rPr>
                        <a:t>documentazione da presentare</a:t>
                      </a:r>
                      <a:endParaRPr lang="it-IT" sz="1100" dirty="0">
                        <a:effectLst/>
                        <a:latin typeface="+mj-lt"/>
                        <a:ea typeface="Calibri" panose="020F0502020204030204" pitchFamily="34" charset="0"/>
                        <a:cs typeface="Times New Roman" panose="02020603050405020304" pitchFamily="18" charset="0"/>
                      </a:endParaRPr>
                    </a:p>
                    <a:p>
                      <a:pPr algn="ctr">
                        <a:lnSpc>
                          <a:spcPct val="115000"/>
                        </a:lnSpc>
                        <a:spcAft>
                          <a:spcPts val="0"/>
                        </a:spcAft>
                      </a:pPr>
                      <a:r>
                        <a:rPr lang="it-IT" sz="1100" b="1" dirty="0">
                          <a:effectLst/>
                          <a:latin typeface="+mj-lt"/>
                          <a:ea typeface="Calibri" panose="020F0502020204030204" pitchFamily="34" charset="0"/>
                          <a:cs typeface="Times New Roman" panose="02020603050405020304" pitchFamily="18" charset="0"/>
                        </a:rPr>
                        <a:t> </a:t>
                      </a:r>
                      <a:endParaRPr lang="it-IT" sz="1100" dirty="0">
                        <a:effectLst/>
                        <a:latin typeface="+mj-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96289539"/>
                  </a:ext>
                </a:extLst>
              </a:tr>
              <a:tr h="5017245">
                <a:tc>
                  <a:txBody>
                    <a:bodyPr/>
                    <a:lstStyle/>
                    <a:p>
                      <a:pPr algn="just">
                        <a:lnSpc>
                          <a:spcPct val="115000"/>
                        </a:lnSpc>
                        <a:spcAft>
                          <a:spcPts val="0"/>
                        </a:spcAft>
                      </a:pPr>
                      <a:r>
                        <a:rPr lang="it-IT" sz="1600" b="1" dirty="0">
                          <a:effectLst/>
                          <a:latin typeface="+mj-lt"/>
                          <a:ea typeface="Calibri" panose="020F0502020204030204" pitchFamily="34" charset="0"/>
                          <a:cs typeface="Times New Roman" panose="02020603050405020304" pitchFamily="18" charset="0"/>
                        </a:rPr>
                        <a:t>Cap. 2619 </a:t>
                      </a:r>
                      <a:r>
                        <a:rPr lang="it-IT" sz="1600" b="1" dirty="0" err="1" smtClean="0">
                          <a:effectLst/>
                          <a:latin typeface="+mj-lt"/>
                          <a:ea typeface="Calibri" panose="020F0502020204030204" pitchFamily="34" charset="0"/>
                          <a:cs typeface="Times New Roman" panose="02020603050405020304" pitchFamily="18" charset="0"/>
                        </a:rPr>
                        <a:t>p.g</a:t>
                      </a:r>
                      <a:r>
                        <a:rPr lang="it-IT" sz="1600" b="1" dirty="0" err="1">
                          <a:effectLst/>
                          <a:latin typeface="+mj-lt"/>
                          <a:ea typeface="Calibri" panose="020F0502020204030204" pitchFamily="34" charset="0"/>
                          <a:cs typeface="Times New Roman" panose="02020603050405020304" pitchFamily="18" charset="0"/>
                        </a:rPr>
                        <a:t>.</a:t>
                      </a:r>
                      <a:r>
                        <a:rPr lang="it-IT" sz="1600" b="1" dirty="0">
                          <a:effectLst/>
                          <a:latin typeface="+mj-lt"/>
                          <a:ea typeface="Calibri" panose="020F0502020204030204" pitchFamily="34" charset="0"/>
                          <a:cs typeface="Times New Roman" panose="02020603050405020304" pitchFamily="18" charset="0"/>
                        </a:rPr>
                        <a:t> </a:t>
                      </a:r>
                      <a:r>
                        <a:rPr lang="it-IT" sz="1600" b="1" dirty="0" smtClean="0">
                          <a:effectLst/>
                          <a:latin typeface="+mj-lt"/>
                          <a:ea typeface="Calibri" panose="020F0502020204030204" pitchFamily="34" charset="0"/>
                          <a:cs typeface="Times New Roman" panose="02020603050405020304" pitchFamily="18" charset="0"/>
                        </a:rPr>
                        <a:t>1</a:t>
                      </a:r>
                    </a:p>
                    <a:p>
                      <a:pPr algn="ctr">
                        <a:lnSpc>
                          <a:spcPct val="115000"/>
                        </a:lnSpc>
                        <a:spcAft>
                          <a:spcPts val="0"/>
                        </a:spcAft>
                      </a:pPr>
                      <a:r>
                        <a:rPr lang="it-IT" sz="1600" b="1" dirty="0" smtClean="0">
                          <a:solidFill>
                            <a:schemeClr val="tx1"/>
                          </a:solidFill>
                          <a:effectLst/>
                          <a:latin typeface="+mj-lt"/>
                          <a:ea typeface="Calibri" panose="020F0502020204030204" pitchFamily="34" charset="0"/>
                          <a:cs typeface="Times New Roman" panose="02020603050405020304" pitchFamily="18" charset="0"/>
                        </a:rPr>
                        <a:t>(segue) </a:t>
                      </a:r>
                      <a:endParaRPr lang="it-IT" sz="1600" dirty="0">
                        <a:solidFill>
                          <a:schemeClr val="tx1"/>
                        </a:solidFill>
                        <a:effectLst/>
                        <a:latin typeface="+mj-lt"/>
                        <a:ea typeface="Calibri" panose="020F0502020204030204" pitchFamily="34" charset="0"/>
                        <a:cs typeface="Times New Roman" panose="02020603050405020304" pitchFamily="18" charset="0"/>
                      </a:endParaRPr>
                    </a:p>
                    <a:p>
                      <a:pPr algn="just">
                        <a:lnSpc>
                          <a:spcPct val="115000"/>
                        </a:lnSpc>
                        <a:spcAft>
                          <a:spcPts val="0"/>
                        </a:spcAft>
                      </a:pPr>
                      <a:r>
                        <a:rPr lang="it-IT" sz="1050" dirty="0">
                          <a:effectLst/>
                          <a:latin typeface="+mj-lt"/>
                          <a:ea typeface="Calibri" panose="020F0502020204030204" pitchFamily="34" charset="0"/>
                          <a:cs typeface="Times New Roman" panose="02020603050405020304" pitchFamily="18" charset="0"/>
                        </a:rPr>
                        <a:t> </a:t>
                      </a:r>
                    </a:p>
                    <a:p>
                      <a:pPr algn="just">
                        <a:lnSpc>
                          <a:spcPct val="115000"/>
                        </a:lnSpc>
                        <a:spcAft>
                          <a:spcPts val="0"/>
                        </a:spcAft>
                      </a:pPr>
                      <a:r>
                        <a:rPr lang="it-IT" sz="1050" dirty="0">
                          <a:effectLst/>
                          <a:latin typeface="+mj-lt"/>
                          <a:ea typeface="Calibri" panose="020F0502020204030204" pitchFamily="34" charset="0"/>
                          <a:cs typeface="Times New Roman" panose="02020603050405020304" pitchFamily="18" charset="0"/>
                        </a:rPr>
                        <a:t>Contributi alle scuole italiane non statali </a:t>
                      </a:r>
                      <a:r>
                        <a:rPr lang="it-IT" sz="1050" u="sng" dirty="0">
                          <a:effectLst/>
                          <a:latin typeface="+mj-lt"/>
                          <a:ea typeface="Calibri" panose="020F0502020204030204" pitchFamily="34" charset="0"/>
                          <a:cs typeface="Times New Roman" panose="02020603050405020304" pitchFamily="18" charset="0"/>
                        </a:rPr>
                        <a:t>paritarie</a:t>
                      </a:r>
                      <a:r>
                        <a:rPr lang="it-IT" sz="1050" dirty="0">
                          <a:effectLst/>
                          <a:latin typeface="+mj-lt"/>
                          <a:ea typeface="Calibri" panose="020F0502020204030204" pitchFamily="34" charset="0"/>
                          <a:cs typeface="Times New Roman" panose="02020603050405020304" pitchFamily="18" charset="0"/>
                        </a:rPr>
                        <a:t> all’estero</a:t>
                      </a:r>
                    </a:p>
                    <a:p>
                      <a:pPr algn="just">
                        <a:lnSpc>
                          <a:spcPct val="115000"/>
                        </a:lnSpc>
                        <a:spcAft>
                          <a:spcPts val="0"/>
                        </a:spcAft>
                      </a:pPr>
                      <a:r>
                        <a:rPr lang="it-IT" sz="1050" dirty="0">
                          <a:effectLst/>
                          <a:latin typeface="+mj-lt"/>
                          <a:ea typeface="Calibri" panose="020F0502020204030204" pitchFamily="34" charset="0"/>
                          <a:cs typeface="Times New Roman" panose="02020603050405020304" pitchFamily="18" charset="0"/>
                        </a:rPr>
                        <a:t> </a:t>
                      </a:r>
                    </a:p>
                  </a:txBody>
                  <a:tcPr marL="68580" marR="68580" marT="0" marB="0" anchor="ctr"/>
                </a:tc>
                <a:tc>
                  <a:txBody>
                    <a:bodyPr/>
                    <a:lstStyle/>
                    <a:p>
                      <a:pPr algn="just">
                        <a:lnSpc>
                          <a:spcPct val="115000"/>
                        </a:lnSpc>
                        <a:spcAft>
                          <a:spcPts val="0"/>
                        </a:spcAft>
                      </a:pPr>
                      <a:r>
                        <a:rPr lang="it-IT" sz="1050" i="1" dirty="0">
                          <a:effectLst/>
                          <a:latin typeface="+mj-lt"/>
                          <a:ea typeface="Calibri" panose="020F0502020204030204" pitchFamily="34" charset="0"/>
                          <a:cs typeface="Times New Roman" panose="02020603050405020304" pitchFamily="18" charset="0"/>
                        </a:rPr>
                        <a:t> </a:t>
                      </a:r>
                      <a:endParaRPr lang="it-IT" sz="1050" dirty="0">
                        <a:effectLst/>
                        <a:latin typeface="+mj-lt"/>
                        <a:ea typeface="Calibri" panose="020F0502020204030204" pitchFamily="34" charset="0"/>
                        <a:cs typeface="Times New Roman" panose="02020603050405020304" pitchFamily="18" charset="0"/>
                      </a:endParaRPr>
                    </a:p>
                    <a:p>
                      <a:pPr algn="just">
                        <a:lnSpc>
                          <a:spcPct val="115000"/>
                        </a:lnSpc>
                        <a:spcAft>
                          <a:spcPts val="0"/>
                        </a:spcAft>
                      </a:pPr>
                      <a:r>
                        <a:rPr lang="it-IT" sz="1050" i="1" dirty="0">
                          <a:effectLst/>
                          <a:latin typeface="+mj-lt"/>
                          <a:ea typeface="Calibri" panose="020F0502020204030204" pitchFamily="34" charset="0"/>
                          <a:cs typeface="Times New Roman" panose="02020603050405020304" pitchFamily="18" charset="0"/>
                        </a:rPr>
                        <a:t> </a:t>
                      </a:r>
                      <a:endParaRPr lang="it-IT" sz="1050" dirty="0">
                        <a:effectLst/>
                        <a:latin typeface="+mj-lt"/>
                        <a:ea typeface="Calibri" panose="020F0502020204030204" pitchFamily="34" charset="0"/>
                        <a:cs typeface="Times New Roman" panose="02020603050405020304" pitchFamily="18" charset="0"/>
                      </a:endParaRPr>
                    </a:p>
                    <a:p>
                      <a:pPr algn="just">
                        <a:lnSpc>
                          <a:spcPct val="115000"/>
                        </a:lnSpc>
                        <a:spcAft>
                          <a:spcPts val="0"/>
                        </a:spcAft>
                      </a:pPr>
                      <a:r>
                        <a:rPr lang="it-IT" sz="1050" i="1" dirty="0">
                          <a:effectLst/>
                          <a:latin typeface="+mj-lt"/>
                          <a:ea typeface="Calibri" panose="020F0502020204030204" pitchFamily="34" charset="0"/>
                          <a:cs typeface="Times New Roman" panose="02020603050405020304" pitchFamily="18" charset="0"/>
                        </a:rPr>
                        <a:t> </a:t>
                      </a:r>
                      <a:endParaRPr lang="it-IT" sz="1050" dirty="0">
                        <a:effectLst/>
                        <a:latin typeface="+mj-lt"/>
                        <a:ea typeface="Calibri" panose="020F0502020204030204" pitchFamily="34" charset="0"/>
                        <a:cs typeface="Times New Roman" panose="02020603050405020304" pitchFamily="18" charset="0"/>
                      </a:endParaRPr>
                    </a:p>
                    <a:p>
                      <a:pPr algn="just">
                        <a:lnSpc>
                          <a:spcPct val="115000"/>
                        </a:lnSpc>
                        <a:spcAft>
                          <a:spcPts val="0"/>
                        </a:spcAft>
                      </a:pPr>
                      <a:r>
                        <a:rPr lang="it-IT" sz="1050" i="1" dirty="0">
                          <a:effectLst/>
                          <a:latin typeface="+mj-lt"/>
                          <a:ea typeface="Calibri" panose="020F0502020204030204" pitchFamily="34" charset="0"/>
                          <a:cs typeface="Times New Roman" panose="02020603050405020304" pitchFamily="18" charset="0"/>
                        </a:rPr>
                        <a:t> </a:t>
                      </a:r>
                      <a:endParaRPr lang="it-IT" sz="1050" dirty="0">
                        <a:effectLst/>
                        <a:latin typeface="+mj-lt"/>
                        <a:ea typeface="Calibri" panose="020F0502020204030204" pitchFamily="34" charset="0"/>
                        <a:cs typeface="Times New Roman" panose="02020603050405020304" pitchFamily="18" charset="0"/>
                      </a:endParaRPr>
                    </a:p>
                    <a:p>
                      <a:pPr algn="just">
                        <a:lnSpc>
                          <a:spcPct val="115000"/>
                        </a:lnSpc>
                        <a:spcAft>
                          <a:spcPts val="0"/>
                        </a:spcAft>
                      </a:pPr>
                      <a:r>
                        <a:rPr lang="it-IT" sz="1050" i="1" dirty="0">
                          <a:effectLst/>
                          <a:latin typeface="+mj-lt"/>
                          <a:ea typeface="Calibri" panose="020F0502020204030204" pitchFamily="34" charset="0"/>
                          <a:cs typeface="Times New Roman" panose="02020603050405020304" pitchFamily="18" charset="0"/>
                        </a:rPr>
                        <a:t> </a:t>
                      </a:r>
                      <a:endParaRPr lang="it-IT" sz="1050" dirty="0">
                        <a:effectLst/>
                        <a:latin typeface="+mj-lt"/>
                        <a:ea typeface="Calibri" panose="020F0502020204030204" pitchFamily="34" charset="0"/>
                        <a:cs typeface="Times New Roman" panose="02020603050405020304" pitchFamily="18" charset="0"/>
                      </a:endParaRPr>
                    </a:p>
                    <a:p>
                      <a:pPr algn="just">
                        <a:lnSpc>
                          <a:spcPct val="115000"/>
                        </a:lnSpc>
                        <a:spcAft>
                          <a:spcPts val="0"/>
                        </a:spcAft>
                      </a:pPr>
                      <a:r>
                        <a:rPr lang="it-IT" sz="1050" i="1" dirty="0">
                          <a:effectLst/>
                          <a:latin typeface="+mj-lt"/>
                          <a:ea typeface="Calibri" panose="020F0502020204030204" pitchFamily="34" charset="0"/>
                          <a:cs typeface="Times New Roman" panose="02020603050405020304" pitchFamily="18" charset="0"/>
                        </a:rPr>
                        <a:t> </a:t>
                      </a:r>
                      <a:endParaRPr lang="it-IT" sz="1050" dirty="0">
                        <a:effectLst/>
                        <a:latin typeface="+mj-lt"/>
                        <a:ea typeface="Calibri" panose="020F0502020204030204" pitchFamily="34" charset="0"/>
                        <a:cs typeface="Times New Roman" panose="02020603050405020304" pitchFamily="18" charset="0"/>
                      </a:endParaRPr>
                    </a:p>
                    <a:p>
                      <a:pPr algn="just">
                        <a:lnSpc>
                          <a:spcPct val="115000"/>
                        </a:lnSpc>
                        <a:spcAft>
                          <a:spcPts val="0"/>
                        </a:spcAft>
                      </a:pPr>
                      <a:r>
                        <a:rPr lang="it-IT" sz="1050" i="1" dirty="0">
                          <a:effectLst/>
                          <a:latin typeface="+mj-lt"/>
                          <a:ea typeface="Calibri" panose="020F0502020204030204" pitchFamily="34" charset="0"/>
                          <a:cs typeface="Times New Roman" panose="02020603050405020304" pitchFamily="18" charset="0"/>
                        </a:rPr>
                        <a:t> </a:t>
                      </a:r>
                      <a:endParaRPr lang="it-IT" sz="1050" dirty="0">
                        <a:effectLst/>
                        <a:latin typeface="+mj-lt"/>
                        <a:ea typeface="Calibri" panose="020F0502020204030204" pitchFamily="34" charset="0"/>
                        <a:cs typeface="Times New Roman" panose="02020603050405020304" pitchFamily="18" charset="0"/>
                      </a:endParaRPr>
                    </a:p>
                    <a:p>
                      <a:pPr algn="just">
                        <a:lnSpc>
                          <a:spcPct val="115000"/>
                        </a:lnSpc>
                        <a:spcAft>
                          <a:spcPts val="0"/>
                        </a:spcAft>
                      </a:pPr>
                      <a:r>
                        <a:rPr lang="it-IT" sz="1050" i="1" dirty="0">
                          <a:effectLst/>
                          <a:latin typeface="+mj-lt"/>
                          <a:ea typeface="Calibri" panose="020F0502020204030204" pitchFamily="34" charset="0"/>
                          <a:cs typeface="Times New Roman" panose="02020603050405020304" pitchFamily="18" charset="0"/>
                        </a:rPr>
                        <a:t> </a:t>
                      </a:r>
                      <a:endParaRPr lang="it-IT" sz="1050" dirty="0">
                        <a:effectLst/>
                        <a:latin typeface="+mj-lt"/>
                        <a:ea typeface="Calibri" panose="020F0502020204030204" pitchFamily="34" charset="0"/>
                        <a:cs typeface="Times New Roman" panose="02020603050405020304" pitchFamily="18" charset="0"/>
                      </a:endParaRPr>
                    </a:p>
                    <a:p>
                      <a:pPr algn="just">
                        <a:lnSpc>
                          <a:spcPct val="115000"/>
                        </a:lnSpc>
                        <a:spcAft>
                          <a:spcPts val="0"/>
                        </a:spcAft>
                      </a:pPr>
                      <a:r>
                        <a:rPr lang="it-IT" sz="1050" i="1" dirty="0">
                          <a:effectLst/>
                          <a:latin typeface="+mj-lt"/>
                          <a:ea typeface="Calibri" panose="020F0502020204030204" pitchFamily="34" charset="0"/>
                          <a:cs typeface="Times New Roman" panose="02020603050405020304" pitchFamily="18" charset="0"/>
                        </a:rPr>
                        <a:t> </a:t>
                      </a:r>
                      <a:endParaRPr lang="it-IT" sz="1050" dirty="0">
                        <a:effectLst/>
                        <a:latin typeface="+mj-lt"/>
                        <a:ea typeface="Calibri" panose="020F0502020204030204" pitchFamily="34" charset="0"/>
                        <a:cs typeface="Times New Roman" panose="02020603050405020304" pitchFamily="18" charset="0"/>
                      </a:endParaRPr>
                    </a:p>
                    <a:p>
                      <a:pPr algn="just">
                        <a:lnSpc>
                          <a:spcPct val="115000"/>
                        </a:lnSpc>
                        <a:spcAft>
                          <a:spcPts val="0"/>
                        </a:spcAft>
                      </a:pPr>
                      <a:r>
                        <a:rPr lang="it-IT" sz="1050" i="1" dirty="0">
                          <a:effectLst/>
                          <a:latin typeface="+mj-lt"/>
                          <a:ea typeface="Calibri" panose="020F0502020204030204" pitchFamily="34" charset="0"/>
                          <a:cs typeface="Times New Roman" panose="02020603050405020304" pitchFamily="18" charset="0"/>
                        </a:rPr>
                        <a:t> </a:t>
                      </a:r>
                      <a:endParaRPr lang="it-IT" sz="1050" dirty="0">
                        <a:effectLst/>
                        <a:latin typeface="+mj-lt"/>
                        <a:ea typeface="Calibri" panose="020F0502020204030204" pitchFamily="34" charset="0"/>
                        <a:cs typeface="Times New Roman" panose="02020603050405020304" pitchFamily="18" charset="0"/>
                      </a:endParaRPr>
                    </a:p>
                    <a:p>
                      <a:pPr algn="just">
                        <a:lnSpc>
                          <a:spcPct val="115000"/>
                        </a:lnSpc>
                        <a:spcAft>
                          <a:spcPts val="0"/>
                        </a:spcAft>
                      </a:pPr>
                      <a:r>
                        <a:rPr lang="it-IT" sz="1050" i="1" dirty="0">
                          <a:effectLst/>
                          <a:latin typeface="+mj-lt"/>
                          <a:ea typeface="Calibri" panose="020F0502020204030204" pitchFamily="34" charset="0"/>
                          <a:cs typeface="Times New Roman" panose="02020603050405020304" pitchFamily="18" charset="0"/>
                        </a:rPr>
                        <a:t> </a:t>
                      </a:r>
                      <a:endParaRPr lang="it-IT" sz="1050" dirty="0">
                        <a:effectLst/>
                        <a:latin typeface="+mj-lt"/>
                        <a:ea typeface="Calibri" panose="020F0502020204030204" pitchFamily="34" charset="0"/>
                        <a:cs typeface="Times New Roman" panose="02020603050405020304" pitchFamily="18" charset="0"/>
                      </a:endParaRPr>
                    </a:p>
                    <a:p>
                      <a:pPr algn="just">
                        <a:lnSpc>
                          <a:spcPct val="115000"/>
                        </a:lnSpc>
                        <a:spcAft>
                          <a:spcPts val="0"/>
                        </a:spcAft>
                      </a:pPr>
                      <a:r>
                        <a:rPr lang="it-IT" sz="1050" i="1" dirty="0">
                          <a:effectLst/>
                          <a:latin typeface="+mj-lt"/>
                          <a:ea typeface="Calibri" panose="020F0502020204030204" pitchFamily="34" charset="0"/>
                          <a:cs typeface="Times New Roman" panose="02020603050405020304" pitchFamily="18" charset="0"/>
                        </a:rPr>
                        <a:t> </a:t>
                      </a:r>
                      <a:endParaRPr lang="it-IT" sz="1050" dirty="0">
                        <a:effectLst/>
                        <a:latin typeface="+mj-lt"/>
                        <a:ea typeface="Calibri" panose="020F0502020204030204" pitchFamily="34" charset="0"/>
                        <a:cs typeface="Times New Roman" panose="02020603050405020304" pitchFamily="18" charset="0"/>
                      </a:endParaRPr>
                    </a:p>
                    <a:p>
                      <a:pPr algn="just">
                        <a:lnSpc>
                          <a:spcPct val="115000"/>
                        </a:lnSpc>
                        <a:spcAft>
                          <a:spcPts val="0"/>
                        </a:spcAft>
                      </a:pPr>
                      <a:r>
                        <a:rPr lang="it-IT" sz="1050" i="1" dirty="0">
                          <a:effectLst/>
                          <a:latin typeface="+mj-lt"/>
                          <a:ea typeface="Calibri" panose="020F0502020204030204" pitchFamily="34" charset="0"/>
                          <a:cs typeface="Times New Roman" panose="02020603050405020304" pitchFamily="18" charset="0"/>
                        </a:rPr>
                        <a:t>Scuole paritarie</a:t>
                      </a:r>
                      <a:endParaRPr lang="it-IT" sz="105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it-IT" sz="1050" dirty="0">
                          <a:effectLst/>
                          <a:latin typeface="+mj-lt"/>
                          <a:ea typeface="Calibri" panose="020F0502020204030204" pitchFamily="34" charset="0"/>
                          <a:cs typeface="Times New Roman" panose="02020603050405020304" pitchFamily="18" charset="0"/>
                        </a:rPr>
                        <a:t>D.M. n. 3204 del 19 aprile 206 (https://www.esteri.it/mae/resource/atti_concessione/cm_1063.pdf) integrato dal D.M. n. 3924 del 31 luglio 2018 (https://www.esteri.it/mae/resource/atti_concessione/cm_4013.pdf) relativi a criteri e parametri per l’assegnazione di </a:t>
                      </a:r>
                      <a:r>
                        <a:rPr lang="it-IT" sz="1050" dirty="0" smtClean="0">
                          <a:effectLst/>
                          <a:latin typeface="+mj-lt"/>
                          <a:ea typeface="Calibri" panose="020F0502020204030204" pitchFamily="34" charset="0"/>
                          <a:cs typeface="Times New Roman" panose="02020603050405020304" pitchFamily="18" charset="0"/>
                        </a:rPr>
                        <a:t>contributi</a:t>
                      </a:r>
                      <a:r>
                        <a:rPr lang="it-IT" sz="1050" dirty="0">
                          <a:effectLst/>
                          <a:latin typeface="+mj-lt"/>
                          <a:ea typeface="Calibri" panose="020F0502020204030204" pitchFamily="34" charset="0"/>
                          <a:cs typeface="Times New Roman" panose="02020603050405020304" pitchFamily="18" charset="0"/>
                        </a:rPr>
                        <a:t>.</a:t>
                      </a:r>
                    </a:p>
                  </a:txBody>
                  <a:tcPr marL="68580" marR="68580" marT="0" marB="0" anchor="ctr"/>
                </a:tc>
                <a:tc>
                  <a:txBody>
                    <a:bodyPr/>
                    <a:lstStyle/>
                    <a:p>
                      <a:pPr algn="just">
                        <a:lnSpc>
                          <a:spcPct val="115000"/>
                        </a:lnSpc>
                        <a:spcAft>
                          <a:spcPts val="0"/>
                        </a:spcAft>
                      </a:pPr>
                      <a:r>
                        <a:rPr lang="it-IT" sz="1050" b="1" kern="1200" dirty="0" smtClean="0">
                          <a:solidFill>
                            <a:schemeClr val="dk1"/>
                          </a:solidFill>
                          <a:effectLst/>
                          <a:latin typeface="+mn-lt"/>
                          <a:ea typeface="Calibri" panose="020F0502020204030204" pitchFamily="34" charset="0"/>
                          <a:cs typeface="Times New Roman" panose="02020603050405020304" pitchFamily="18" charset="0"/>
                        </a:rPr>
                        <a:t>DOCUMENTAZIONE A CONSUNTIVO</a:t>
                      </a:r>
                    </a:p>
                    <a:p>
                      <a:pPr algn="just">
                        <a:lnSpc>
                          <a:spcPct val="115000"/>
                        </a:lnSpc>
                        <a:spcAft>
                          <a:spcPts val="0"/>
                        </a:spcAft>
                      </a:pPr>
                      <a:endParaRPr lang="it-IT" sz="1050" kern="1200" dirty="0" smtClean="0">
                        <a:solidFill>
                          <a:schemeClr val="dk1"/>
                        </a:solidFill>
                        <a:effectLst/>
                        <a:latin typeface="+mn-lt"/>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Wingdings" panose="05000000000000000000" pitchFamily="2" charset="2"/>
                        <a:buChar char=""/>
                      </a:pPr>
                      <a:r>
                        <a:rPr lang="it-IT" sz="1050" kern="1200" dirty="0" smtClean="0">
                          <a:solidFill>
                            <a:schemeClr val="dk1"/>
                          </a:solidFill>
                          <a:effectLst/>
                          <a:latin typeface="+mn-lt"/>
                          <a:ea typeface="Calibri" panose="020F0502020204030204" pitchFamily="34" charset="0"/>
                          <a:cs typeface="Times New Roman" panose="02020603050405020304" pitchFamily="18" charset="0"/>
                        </a:rPr>
                        <a:t>Il conto consuntivo dell’esercizio finanziario precedente dovrà essere</a:t>
                      </a:r>
                      <a:r>
                        <a:rPr lang="it-IT" sz="1050" kern="1200" baseline="0" dirty="0" smtClean="0">
                          <a:solidFill>
                            <a:schemeClr val="dk1"/>
                          </a:solidFill>
                          <a:effectLst/>
                          <a:latin typeface="+mn-lt"/>
                          <a:ea typeface="Calibri" panose="020F0502020204030204" pitchFamily="34" charset="0"/>
                          <a:cs typeface="Times New Roman" panose="02020603050405020304" pitchFamily="18" charset="0"/>
                        </a:rPr>
                        <a:t> </a:t>
                      </a:r>
                      <a:r>
                        <a:rPr lang="it-IT" sz="1050" kern="1200" dirty="0" smtClean="0">
                          <a:solidFill>
                            <a:schemeClr val="dk1"/>
                          </a:solidFill>
                          <a:effectLst/>
                          <a:latin typeface="+mn-lt"/>
                          <a:ea typeface="Calibri" panose="020F0502020204030204" pitchFamily="34" charset="0"/>
                          <a:cs typeface="Times New Roman" panose="02020603050405020304" pitchFamily="18" charset="0"/>
                        </a:rPr>
                        <a:t>redatto in termini di cassa, in conformità all’apposito modello (Allegato B/ I, II, III, IV) (</a:t>
                      </a:r>
                      <a:r>
                        <a:rPr lang="it-IT" sz="1050" kern="1200" dirty="0" err="1" smtClean="0">
                          <a:solidFill>
                            <a:schemeClr val="dk1"/>
                          </a:solidFill>
                          <a:effectLst/>
                          <a:latin typeface="+mn-lt"/>
                          <a:ea typeface="Calibri" panose="020F0502020204030204" pitchFamily="34" charset="0"/>
                          <a:cs typeface="Times New Roman" panose="02020603050405020304" pitchFamily="18" charset="0"/>
                        </a:rPr>
                        <a:t>All</a:t>
                      </a:r>
                      <a:r>
                        <a:rPr lang="it-IT" sz="1050" kern="1200" dirty="0" smtClean="0">
                          <a:solidFill>
                            <a:schemeClr val="dk1"/>
                          </a:solidFill>
                          <a:effectLst/>
                          <a:latin typeface="+mn-lt"/>
                          <a:ea typeface="Calibri" panose="020F0502020204030204" pitchFamily="34" charset="0"/>
                          <a:cs typeface="Times New Roman" panose="02020603050405020304" pitchFamily="18" charset="0"/>
                        </a:rPr>
                        <a:t>. B/III) (</a:t>
                      </a:r>
                      <a:r>
                        <a:rPr lang="it-IT" sz="1050" kern="1200" dirty="0" err="1" smtClean="0">
                          <a:solidFill>
                            <a:schemeClr val="dk1"/>
                          </a:solidFill>
                          <a:effectLst/>
                          <a:latin typeface="+mn-lt"/>
                          <a:ea typeface="Calibri" panose="020F0502020204030204" pitchFamily="34" charset="0"/>
                          <a:cs typeface="Times New Roman" panose="02020603050405020304" pitchFamily="18" charset="0"/>
                        </a:rPr>
                        <a:t>All</a:t>
                      </a:r>
                      <a:r>
                        <a:rPr lang="it-IT" sz="1050" kern="1200" dirty="0" smtClean="0">
                          <a:solidFill>
                            <a:schemeClr val="dk1"/>
                          </a:solidFill>
                          <a:effectLst/>
                          <a:latin typeface="+mn-lt"/>
                          <a:ea typeface="Calibri" panose="020F0502020204030204" pitchFamily="34" charset="0"/>
                          <a:cs typeface="Times New Roman" panose="02020603050405020304" pitchFamily="18" charset="0"/>
                        </a:rPr>
                        <a:t>. B/II);</a:t>
                      </a:r>
                    </a:p>
                    <a:p>
                      <a:pPr marL="342900" lvl="0" indent="-342900" algn="just">
                        <a:lnSpc>
                          <a:spcPct val="115000"/>
                        </a:lnSpc>
                        <a:spcAft>
                          <a:spcPts val="0"/>
                        </a:spcAft>
                        <a:buFont typeface="Wingdings" panose="05000000000000000000" pitchFamily="2" charset="2"/>
                        <a:buChar char=""/>
                      </a:pPr>
                      <a:r>
                        <a:rPr lang="it-IT" sz="1050" kern="1200" dirty="0" smtClean="0">
                          <a:solidFill>
                            <a:schemeClr val="dk1"/>
                          </a:solidFill>
                          <a:effectLst/>
                          <a:latin typeface="+mn-lt"/>
                          <a:ea typeface="Calibri" panose="020F0502020204030204" pitchFamily="34" charset="0"/>
                          <a:cs typeface="Times New Roman" panose="02020603050405020304" pitchFamily="18" charset="0"/>
                        </a:rPr>
                        <a:t>Insieme al conto consuntivo, gli Enti Gestori beneficiari dovranno inviare</a:t>
                      </a:r>
                      <a:r>
                        <a:rPr lang="it-IT" sz="1050" kern="1200" baseline="0" dirty="0" smtClean="0">
                          <a:solidFill>
                            <a:schemeClr val="dk1"/>
                          </a:solidFill>
                          <a:effectLst/>
                          <a:latin typeface="+mn-lt"/>
                          <a:ea typeface="Calibri" panose="020F0502020204030204" pitchFamily="34" charset="0"/>
                          <a:cs typeface="Times New Roman" panose="02020603050405020304" pitchFamily="18" charset="0"/>
                        </a:rPr>
                        <a:t> </a:t>
                      </a:r>
                      <a:r>
                        <a:rPr lang="it-IT" sz="1050" kern="1200" dirty="0" smtClean="0">
                          <a:solidFill>
                            <a:schemeClr val="dk1"/>
                          </a:solidFill>
                          <a:effectLst/>
                          <a:latin typeface="+mn-lt"/>
                          <a:ea typeface="Calibri" panose="020F0502020204030204" pitchFamily="34" charset="0"/>
                          <a:cs typeface="Times New Roman" panose="02020603050405020304" pitchFamily="18" charset="0"/>
                        </a:rPr>
                        <a:t>una dettagliata relazione sull'impiego di detto contributo. La relazione dovrà esplicitare l’utilizzo del contributo secondo le finalità per il quale è stato richiesto e concesso.</a:t>
                      </a:r>
                    </a:p>
                    <a:p>
                      <a:pPr marL="342900" lvl="0" indent="-342900" algn="just">
                        <a:lnSpc>
                          <a:spcPct val="115000"/>
                        </a:lnSpc>
                        <a:spcAft>
                          <a:spcPts val="0"/>
                        </a:spcAft>
                        <a:buFont typeface="Wingdings" panose="05000000000000000000" pitchFamily="2" charset="2"/>
                        <a:buChar char=""/>
                      </a:pPr>
                      <a:endParaRPr lang="it-IT" sz="1050" kern="1200" dirty="0" smtClean="0">
                        <a:solidFill>
                          <a:schemeClr val="dk1"/>
                        </a:solidFill>
                        <a:effectLst/>
                        <a:latin typeface="+mn-lt"/>
                        <a:ea typeface="Calibri" panose="020F0502020204030204" pitchFamily="34" charset="0"/>
                        <a:cs typeface="Times New Roman" panose="02020603050405020304" pitchFamily="18" charset="0"/>
                      </a:endParaRPr>
                    </a:p>
                    <a:p>
                      <a:pPr marL="0" lvl="0" indent="0" algn="just">
                        <a:lnSpc>
                          <a:spcPct val="115000"/>
                        </a:lnSpc>
                        <a:spcAft>
                          <a:spcPts val="0"/>
                        </a:spcAft>
                        <a:buFont typeface="Wingdings" panose="05000000000000000000" pitchFamily="2" charset="2"/>
                        <a:buNone/>
                      </a:pPr>
                      <a:r>
                        <a:rPr lang="it-IT" sz="1050" kern="1200" dirty="0" smtClean="0">
                          <a:solidFill>
                            <a:schemeClr val="dk1"/>
                          </a:solidFill>
                          <a:effectLst/>
                          <a:latin typeface="+mn-lt"/>
                          <a:ea typeface="Calibri" panose="020F0502020204030204" pitchFamily="34" charset="0"/>
                          <a:cs typeface="Times New Roman" panose="02020603050405020304" pitchFamily="18" charset="0"/>
                        </a:rPr>
                        <a:t>Le Ambasciate e gli Uffici consolari dovranno far pervenire, unitamente alla documentazione a consuntivo, gli estremi di pubblicazione del bilancio della scuola da parte dell’Ente gestore richiedente il contributo.</a:t>
                      </a:r>
                    </a:p>
                    <a:p>
                      <a:pPr algn="just">
                        <a:lnSpc>
                          <a:spcPct val="115000"/>
                        </a:lnSpc>
                        <a:spcAft>
                          <a:spcPts val="0"/>
                        </a:spcAft>
                      </a:pPr>
                      <a:endParaRPr lang="it-IT" sz="1050" dirty="0">
                        <a:effectLst/>
                        <a:latin typeface="+mj-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60041346"/>
                  </a:ext>
                </a:extLst>
              </a:tr>
            </a:tbl>
          </a:graphicData>
        </a:graphic>
      </p:graphicFrame>
    </p:spTree>
    <p:extLst>
      <p:ext uri="{BB962C8B-B14F-4D97-AF65-F5344CB8AC3E}">
        <p14:creationId xmlns:p14="http://schemas.microsoft.com/office/powerpoint/2010/main" val="19967647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53" y="-171400"/>
            <a:ext cx="9144000" cy="6858000"/>
          </a:xfrm>
          <a:prstGeom prst="rect">
            <a:avLst/>
          </a:prstGeom>
        </p:spPr>
      </p:pic>
      <p:sp>
        <p:nvSpPr>
          <p:cNvPr id="4" name="CasellaDiTesto 3"/>
          <p:cNvSpPr txBox="1"/>
          <p:nvPr/>
        </p:nvSpPr>
        <p:spPr>
          <a:xfrm>
            <a:off x="2195736" y="620688"/>
            <a:ext cx="5544616" cy="923330"/>
          </a:xfrm>
          <a:prstGeom prst="rect">
            <a:avLst/>
          </a:prstGeom>
          <a:noFill/>
        </p:spPr>
        <p:txBody>
          <a:bodyPr wrap="square" rtlCol="0">
            <a:spAutoFit/>
          </a:bodyPr>
          <a:lstStyle/>
          <a:p>
            <a:r>
              <a:rPr lang="it-IT" b="1" dirty="0"/>
              <a:t>I CONTRIBUTI EROGATI DALL’UFFICIO V DELLA </a:t>
            </a:r>
            <a:r>
              <a:rPr lang="it-IT" b="1" dirty="0" smtClean="0"/>
              <a:t>DGSP</a:t>
            </a:r>
          </a:p>
          <a:p>
            <a:endParaRPr lang="it-IT" b="1" dirty="0"/>
          </a:p>
          <a:p>
            <a:endParaRPr lang="it-IT" dirty="0"/>
          </a:p>
        </p:txBody>
      </p:sp>
      <p:graphicFrame>
        <p:nvGraphicFramePr>
          <p:cNvPr id="3" name="Tabella 2"/>
          <p:cNvGraphicFramePr>
            <a:graphicFrameLocks noGrp="1"/>
          </p:cNvGraphicFramePr>
          <p:nvPr>
            <p:extLst>
              <p:ext uri="{D42A27DB-BD31-4B8C-83A1-F6EECF244321}">
                <p14:modId xmlns:p14="http://schemas.microsoft.com/office/powerpoint/2010/main" val="1052547626"/>
              </p:ext>
            </p:extLst>
          </p:nvPr>
        </p:nvGraphicFramePr>
        <p:xfrm>
          <a:off x="611559" y="908721"/>
          <a:ext cx="8424937" cy="5777879"/>
        </p:xfrm>
        <a:graphic>
          <a:graphicData uri="http://schemas.openxmlformats.org/drawingml/2006/table">
            <a:tbl>
              <a:tblPr firstRow="1" bandRow="1">
                <a:tableStyleId>{5C22544A-7EE6-4342-B048-85BDC9FD1C3A}</a:tableStyleId>
              </a:tblPr>
              <a:tblGrid>
                <a:gridCol w="1494931">
                  <a:extLst>
                    <a:ext uri="{9D8B030D-6E8A-4147-A177-3AD203B41FA5}">
                      <a16:colId xmlns:a16="http://schemas.microsoft.com/office/drawing/2014/main" val="2697908952"/>
                    </a:ext>
                  </a:extLst>
                </a:gridCol>
                <a:gridCol w="881334">
                  <a:extLst>
                    <a:ext uri="{9D8B030D-6E8A-4147-A177-3AD203B41FA5}">
                      <a16:colId xmlns:a16="http://schemas.microsoft.com/office/drawing/2014/main" val="1872130952"/>
                    </a:ext>
                  </a:extLst>
                </a:gridCol>
                <a:gridCol w="2736304">
                  <a:extLst>
                    <a:ext uri="{9D8B030D-6E8A-4147-A177-3AD203B41FA5}">
                      <a16:colId xmlns:a16="http://schemas.microsoft.com/office/drawing/2014/main" val="628045441"/>
                    </a:ext>
                  </a:extLst>
                </a:gridCol>
                <a:gridCol w="3312368">
                  <a:extLst>
                    <a:ext uri="{9D8B030D-6E8A-4147-A177-3AD203B41FA5}">
                      <a16:colId xmlns:a16="http://schemas.microsoft.com/office/drawing/2014/main" val="302270318"/>
                    </a:ext>
                  </a:extLst>
                </a:gridCol>
              </a:tblGrid>
              <a:tr h="760634">
                <a:tc>
                  <a:txBody>
                    <a:bodyPr/>
                    <a:lstStyle/>
                    <a:p>
                      <a:pPr algn="ctr">
                        <a:lnSpc>
                          <a:spcPct val="115000"/>
                        </a:lnSpc>
                        <a:spcAft>
                          <a:spcPts val="0"/>
                        </a:spcAft>
                      </a:pPr>
                      <a:r>
                        <a:rPr lang="it-IT" sz="1100" b="1" dirty="0">
                          <a:effectLst/>
                          <a:latin typeface="+mj-lt"/>
                          <a:ea typeface="Calibri" panose="020F0502020204030204" pitchFamily="34" charset="0"/>
                          <a:cs typeface="Times New Roman" panose="02020603050405020304" pitchFamily="18" charset="0"/>
                        </a:rPr>
                        <a:t> </a:t>
                      </a:r>
                      <a:r>
                        <a:rPr lang="it-IT" sz="1100" b="1" dirty="0" smtClean="0">
                          <a:effectLst/>
                          <a:latin typeface="+mj-lt"/>
                          <a:ea typeface="Calibri" panose="020F0502020204030204" pitchFamily="34" charset="0"/>
                          <a:cs typeface="Times New Roman" panose="02020603050405020304" pitchFamily="18" charset="0"/>
                        </a:rPr>
                        <a:t>Capitolo </a:t>
                      </a:r>
                      <a:r>
                        <a:rPr lang="it-IT" sz="1100" b="1" dirty="0">
                          <a:effectLst/>
                          <a:latin typeface="+mj-lt"/>
                          <a:ea typeface="Calibri" panose="020F0502020204030204" pitchFamily="34" charset="0"/>
                          <a:cs typeface="Times New Roman" panose="02020603050405020304" pitchFamily="18" charset="0"/>
                        </a:rPr>
                        <a:t>di spesa</a:t>
                      </a:r>
                      <a:endParaRPr lang="it-IT" sz="11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it-IT" sz="1100" b="1" dirty="0">
                          <a:effectLst/>
                          <a:latin typeface="+mj-lt"/>
                          <a:ea typeface="Calibri" panose="020F0502020204030204" pitchFamily="34" charset="0"/>
                          <a:cs typeface="Times New Roman" panose="02020603050405020304" pitchFamily="18" charset="0"/>
                        </a:rPr>
                        <a:t>Beneficiari</a:t>
                      </a:r>
                      <a:endParaRPr lang="it-IT" sz="11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it-IT" sz="1100" b="1" dirty="0">
                          <a:effectLst/>
                          <a:latin typeface="+mj-lt"/>
                          <a:ea typeface="Calibri" panose="020F0502020204030204" pitchFamily="34" charset="0"/>
                          <a:cs typeface="Times New Roman" panose="02020603050405020304" pitchFamily="18" charset="0"/>
                        </a:rPr>
                        <a:t>Riferimenti normativi </a:t>
                      </a:r>
                      <a:endParaRPr lang="it-IT" sz="1100" dirty="0">
                        <a:effectLst/>
                        <a:latin typeface="+mj-lt"/>
                        <a:ea typeface="Calibri" panose="020F0502020204030204" pitchFamily="34" charset="0"/>
                        <a:cs typeface="Times New Roman" panose="02020603050405020304" pitchFamily="18" charset="0"/>
                      </a:endParaRPr>
                    </a:p>
                    <a:p>
                      <a:pPr algn="ctr">
                        <a:lnSpc>
                          <a:spcPct val="115000"/>
                        </a:lnSpc>
                        <a:spcAft>
                          <a:spcPts val="0"/>
                        </a:spcAft>
                      </a:pPr>
                      <a:r>
                        <a:rPr lang="it-IT" sz="1100" b="1" dirty="0">
                          <a:effectLst/>
                          <a:latin typeface="+mj-lt"/>
                          <a:ea typeface="Calibri" panose="020F0502020204030204" pitchFamily="34" charset="0"/>
                          <a:cs typeface="Times New Roman" panose="02020603050405020304" pitchFamily="18" charset="0"/>
                        </a:rPr>
                        <a:t>decreti trasparenza</a:t>
                      </a:r>
                      <a:endParaRPr lang="it-IT" sz="1100" dirty="0">
                        <a:effectLst/>
                        <a:latin typeface="+mj-lt"/>
                        <a:ea typeface="Calibri" panose="020F0502020204030204" pitchFamily="34" charset="0"/>
                        <a:cs typeface="Times New Roman" panose="02020603050405020304" pitchFamily="18" charset="0"/>
                      </a:endParaRPr>
                    </a:p>
                    <a:p>
                      <a:pPr algn="ctr">
                        <a:lnSpc>
                          <a:spcPct val="115000"/>
                        </a:lnSpc>
                        <a:spcAft>
                          <a:spcPts val="0"/>
                        </a:spcAft>
                      </a:pPr>
                      <a:endParaRPr lang="it-IT" sz="11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it-IT" sz="1100" b="1" dirty="0">
                          <a:effectLst/>
                          <a:latin typeface="+mj-lt"/>
                          <a:ea typeface="Calibri" panose="020F0502020204030204" pitchFamily="34" charset="0"/>
                          <a:cs typeface="Times New Roman" panose="02020603050405020304" pitchFamily="18" charset="0"/>
                        </a:rPr>
                        <a:t> </a:t>
                      </a:r>
                      <a:endParaRPr lang="it-IT" sz="1100" dirty="0">
                        <a:effectLst/>
                        <a:latin typeface="+mj-lt"/>
                        <a:ea typeface="Calibri" panose="020F0502020204030204" pitchFamily="34" charset="0"/>
                        <a:cs typeface="Times New Roman" panose="02020603050405020304" pitchFamily="18" charset="0"/>
                      </a:endParaRPr>
                    </a:p>
                    <a:p>
                      <a:pPr algn="ctr">
                        <a:lnSpc>
                          <a:spcPct val="115000"/>
                        </a:lnSpc>
                        <a:spcAft>
                          <a:spcPts val="0"/>
                        </a:spcAft>
                      </a:pPr>
                      <a:r>
                        <a:rPr lang="it-IT" sz="1100" b="1" dirty="0">
                          <a:effectLst/>
                          <a:latin typeface="+mj-lt"/>
                          <a:ea typeface="Calibri" panose="020F0502020204030204" pitchFamily="34" charset="0"/>
                          <a:cs typeface="Times New Roman" panose="02020603050405020304" pitchFamily="18" charset="0"/>
                        </a:rPr>
                        <a:t>Adempimenti,</a:t>
                      </a:r>
                      <a:r>
                        <a:rPr lang="it-IT" sz="1100" dirty="0">
                          <a:effectLst/>
                          <a:latin typeface="+mj-lt"/>
                          <a:ea typeface="Calibri" panose="020F0502020204030204" pitchFamily="34" charset="0"/>
                          <a:cs typeface="Times New Roman" panose="02020603050405020304" pitchFamily="18" charset="0"/>
                        </a:rPr>
                        <a:t> </a:t>
                      </a:r>
                      <a:r>
                        <a:rPr lang="it-IT" sz="1100" b="1" dirty="0">
                          <a:effectLst/>
                          <a:latin typeface="+mj-lt"/>
                          <a:ea typeface="Calibri" panose="020F0502020204030204" pitchFamily="34" charset="0"/>
                          <a:cs typeface="Times New Roman" panose="02020603050405020304" pitchFamily="18" charset="0"/>
                        </a:rPr>
                        <a:t>documentazione da presentare</a:t>
                      </a:r>
                      <a:endParaRPr lang="it-IT" sz="1100" dirty="0">
                        <a:effectLst/>
                        <a:latin typeface="+mj-lt"/>
                        <a:ea typeface="Calibri" panose="020F0502020204030204" pitchFamily="34" charset="0"/>
                        <a:cs typeface="Times New Roman" panose="02020603050405020304" pitchFamily="18" charset="0"/>
                      </a:endParaRPr>
                    </a:p>
                    <a:p>
                      <a:pPr algn="ctr">
                        <a:lnSpc>
                          <a:spcPct val="115000"/>
                        </a:lnSpc>
                        <a:spcAft>
                          <a:spcPts val="0"/>
                        </a:spcAft>
                      </a:pPr>
                      <a:r>
                        <a:rPr lang="it-IT" sz="1100" b="1" dirty="0">
                          <a:effectLst/>
                          <a:latin typeface="+mj-lt"/>
                          <a:ea typeface="Calibri" panose="020F0502020204030204" pitchFamily="34" charset="0"/>
                          <a:cs typeface="Times New Roman" panose="02020603050405020304" pitchFamily="18" charset="0"/>
                        </a:rPr>
                        <a:t> </a:t>
                      </a:r>
                      <a:endParaRPr lang="it-IT" sz="1100" dirty="0">
                        <a:effectLst/>
                        <a:latin typeface="+mj-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96289539"/>
                  </a:ext>
                </a:extLst>
              </a:tr>
              <a:tr h="5017245">
                <a:tc>
                  <a:txBody>
                    <a:bodyPr/>
                    <a:lstStyle/>
                    <a:p>
                      <a:pPr>
                        <a:lnSpc>
                          <a:spcPct val="115000"/>
                        </a:lnSpc>
                        <a:spcAft>
                          <a:spcPts val="0"/>
                        </a:spcAft>
                      </a:pPr>
                      <a:r>
                        <a:rPr lang="it-IT" sz="1600" b="1" dirty="0">
                          <a:effectLst/>
                          <a:latin typeface="+mj-lt"/>
                          <a:ea typeface="Calibri" panose="020F0502020204030204" pitchFamily="34" charset="0"/>
                          <a:cs typeface="Times New Roman" panose="02020603050405020304" pitchFamily="18" charset="0"/>
                        </a:rPr>
                        <a:t>Cap. 2619 </a:t>
                      </a:r>
                      <a:r>
                        <a:rPr lang="it-IT" sz="1600" b="1" dirty="0" err="1" smtClean="0">
                          <a:effectLst/>
                          <a:latin typeface="+mj-lt"/>
                          <a:ea typeface="Calibri" panose="020F0502020204030204" pitchFamily="34" charset="0"/>
                          <a:cs typeface="Times New Roman" panose="02020603050405020304" pitchFamily="18" charset="0"/>
                        </a:rPr>
                        <a:t>p.g</a:t>
                      </a:r>
                      <a:r>
                        <a:rPr lang="it-IT" sz="1600" b="1" dirty="0" err="1">
                          <a:effectLst/>
                          <a:latin typeface="+mj-lt"/>
                          <a:ea typeface="Calibri" panose="020F0502020204030204" pitchFamily="34" charset="0"/>
                          <a:cs typeface="Times New Roman" panose="02020603050405020304" pitchFamily="18" charset="0"/>
                        </a:rPr>
                        <a:t>.</a:t>
                      </a:r>
                      <a:r>
                        <a:rPr lang="it-IT" sz="1600" b="1" dirty="0">
                          <a:effectLst/>
                          <a:latin typeface="+mj-lt"/>
                          <a:ea typeface="Calibri" panose="020F0502020204030204" pitchFamily="34" charset="0"/>
                          <a:cs typeface="Times New Roman" panose="02020603050405020304" pitchFamily="18" charset="0"/>
                        </a:rPr>
                        <a:t> </a:t>
                      </a:r>
                      <a:r>
                        <a:rPr lang="it-IT" sz="1600" b="1" dirty="0" smtClean="0">
                          <a:effectLst/>
                          <a:latin typeface="+mj-lt"/>
                          <a:ea typeface="Calibri" panose="020F0502020204030204" pitchFamily="34" charset="0"/>
                          <a:cs typeface="Times New Roman" panose="02020603050405020304" pitchFamily="18" charset="0"/>
                        </a:rPr>
                        <a:t>2</a:t>
                      </a:r>
                    </a:p>
                    <a:p>
                      <a:pPr>
                        <a:lnSpc>
                          <a:spcPct val="115000"/>
                        </a:lnSpc>
                        <a:spcAft>
                          <a:spcPts val="0"/>
                        </a:spcAft>
                      </a:pPr>
                      <a:r>
                        <a:rPr lang="it-IT" sz="1600" dirty="0" smtClean="0">
                          <a:effectLst/>
                          <a:latin typeface="+mj-lt"/>
                          <a:ea typeface="Calibri" panose="020F0502020204030204" pitchFamily="34" charset="0"/>
                          <a:cs typeface="Times New Roman" panose="02020603050405020304" pitchFamily="18" charset="0"/>
                        </a:rPr>
                        <a:t> </a:t>
                      </a:r>
                      <a:endParaRPr lang="it-IT" sz="1600" dirty="0">
                        <a:effectLst/>
                        <a:latin typeface="+mj-lt"/>
                        <a:ea typeface="Calibri" panose="020F0502020204030204" pitchFamily="34" charset="0"/>
                        <a:cs typeface="Times New Roman" panose="02020603050405020304" pitchFamily="18" charset="0"/>
                      </a:endParaRPr>
                    </a:p>
                    <a:p>
                      <a:pPr algn="l">
                        <a:lnSpc>
                          <a:spcPct val="115000"/>
                        </a:lnSpc>
                        <a:spcAft>
                          <a:spcPts val="0"/>
                        </a:spcAft>
                      </a:pPr>
                      <a:r>
                        <a:rPr lang="it-IT" sz="1100" dirty="0">
                          <a:effectLst/>
                          <a:latin typeface="+mj-lt"/>
                          <a:ea typeface="Calibri" panose="020F0502020204030204" pitchFamily="34" charset="0"/>
                          <a:cs typeface="Times New Roman" panose="02020603050405020304" pitchFamily="18" charset="0"/>
                        </a:rPr>
                        <a:t>Contributi ad istituzioni scolastiche e universitarie </a:t>
                      </a:r>
                      <a:r>
                        <a:rPr lang="it-IT" sz="1100" u="sng" dirty="0">
                          <a:effectLst/>
                          <a:latin typeface="+mj-lt"/>
                          <a:ea typeface="Calibri" panose="020F0502020204030204" pitchFamily="34" charset="0"/>
                          <a:cs typeface="Times New Roman" panose="02020603050405020304" pitchFamily="18" charset="0"/>
                        </a:rPr>
                        <a:t>straniere</a:t>
                      </a:r>
                      <a:r>
                        <a:rPr lang="it-IT" sz="1100" dirty="0">
                          <a:effectLst/>
                          <a:latin typeface="+mj-lt"/>
                          <a:ea typeface="Calibri" panose="020F0502020204030204" pitchFamily="34" charset="0"/>
                          <a:cs typeface="Times New Roman" panose="02020603050405020304" pitchFamily="18" charset="0"/>
                        </a:rPr>
                        <a:t> per la creazione ed il funzionamento di cattedre o per il conferimento di borse e viaggi di perfezionamento. </a:t>
                      </a:r>
                    </a:p>
                  </a:txBody>
                  <a:tcPr marL="68580" marR="68580" marT="0" marB="0" anchor="ctr"/>
                </a:tc>
                <a:tc>
                  <a:txBody>
                    <a:bodyPr/>
                    <a:lstStyle/>
                    <a:p>
                      <a:pPr>
                        <a:lnSpc>
                          <a:spcPct val="115000"/>
                        </a:lnSpc>
                        <a:spcAft>
                          <a:spcPts val="0"/>
                        </a:spcAft>
                      </a:pPr>
                      <a:r>
                        <a:rPr lang="it-IT" sz="1100" i="1" dirty="0">
                          <a:effectLst/>
                          <a:latin typeface="+mj-lt"/>
                          <a:ea typeface="Calibri" panose="020F0502020204030204" pitchFamily="34" charset="0"/>
                          <a:cs typeface="Times New Roman" panose="02020603050405020304" pitchFamily="18" charset="0"/>
                        </a:rPr>
                        <a:t>Scuole </a:t>
                      </a:r>
                      <a:r>
                        <a:rPr lang="it-IT" sz="1100" i="1" dirty="0" smtClean="0">
                          <a:effectLst/>
                          <a:latin typeface="+mj-lt"/>
                          <a:ea typeface="Calibri" panose="020F0502020204030204" pitchFamily="34" charset="0"/>
                          <a:cs typeface="Times New Roman" panose="02020603050405020304" pitchFamily="18" charset="0"/>
                        </a:rPr>
                        <a:t>straniere</a:t>
                      </a:r>
                      <a:endParaRPr lang="it-IT" sz="11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it-IT" sz="1100" dirty="0" smtClean="0">
                          <a:effectLst/>
                          <a:latin typeface="+mj-lt"/>
                          <a:ea typeface="Calibri" panose="020F0502020204030204" pitchFamily="34" charset="0"/>
                          <a:cs typeface="Times New Roman" panose="02020603050405020304" pitchFamily="18" charset="0"/>
                        </a:rPr>
                        <a:t>D.I</a:t>
                      </a:r>
                      <a:r>
                        <a:rPr lang="it-IT" sz="1100" dirty="0">
                          <a:effectLst/>
                          <a:latin typeface="+mj-lt"/>
                          <a:ea typeface="Calibri" panose="020F0502020204030204" pitchFamily="34" charset="0"/>
                          <a:cs typeface="Times New Roman" panose="02020603050405020304" pitchFamily="18" charset="0"/>
                        </a:rPr>
                        <a:t>. MAE, MIUR, MEF n. 50 del 5 marzo 2009: </a:t>
                      </a:r>
                      <a:r>
                        <a:rPr lang="it-IT" sz="1100" i="1" dirty="0">
                          <a:effectLst/>
                          <a:latin typeface="+mj-lt"/>
                          <a:ea typeface="Calibri" panose="020F0502020204030204" pitchFamily="34" charset="0"/>
                          <a:cs typeface="Times New Roman" panose="02020603050405020304" pitchFamily="18" charset="0"/>
                        </a:rPr>
                        <a:t>“Regolamento recante norme sull’erogazione dei contributi a istituzioni scolastiche e universitarie straniere per la creazione di cattedre o il conferimento di borse o viaggi di perfezionamento a chi abbia frequentato con profitto corsi di lingua e cultura italiana</a:t>
                      </a:r>
                      <a:r>
                        <a:rPr lang="it-IT" sz="1100" i="1" dirty="0" smtClean="0">
                          <a:effectLst/>
                          <a:latin typeface="+mj-lt"/>
                          <a:ea typeface="Calibri" panose="020F0502020204030204" pitchFamily="34" charset="0"/>
                          <a:cs typeface="Times New Roman" panose="02020603050405020304" pitchFamily="18" charset="0"/>
                        </a:rPr>
                        <a:t>”.</a:t>
                      </a:r>
                    </a:p>
                    <a:p>
                      <a:pPr algn="just">
                        <a:lnSpc>
                          <a:spcPct val="115000"/>
                        </a:lnSpc>
                        <a:spcAft>
                          <a:spcPts val="0"/>
                        </a:spcAft>
                      </a:pPr>
                      <a:endParaRPr lang="it-IT" sz="1100" dirty="0">
                        <a:effectLst/>
                        <a:latin typeface="+mj-lt"/>
                        <a:ea typeface="Calibri" panose="020F0502020204030204" pitchFamily="34" charset="0"/>
                        <a:cs typeface="Times New Roman" panose="02020603050405020304" pitchFamily="18" charset="0"/>
                      </a:endParaRPr>
                    </a:p>
                    <a:p>
                      <a:pPr algn="just">
                        <a:lnSpc>
                          <a:spcPct val="115000"/>
                        </a:lnSpc>
                        <a:spcAft>
                          <a:spcPts val="0"/>
                        </a:spcAft>
                      </a:pPr>
                      <a:r>
                        <a:rPr lang="it-IT" sz="1100" dirty="0">
                          <a:effectLst/>
                          <a:latin typeface="+mj-lt"/>
                          <a:ea typeface="Calibri" panose="020F0502020204030204" pitchFamily="34" charset="0"/>
                          <a:cs typeface="Times New Roman" panose="02020603050405020304" pitchFamily="18" charset="0"/>
                        </a:rPr>
                        <a:t>Legge 22 dicembre 1990, n. 401, art.20, c. 5 e c. 2 lettera a), che autorizza la concessione di contributi ad Istituzioni scolastiche e universitarie straniere per la creazione ed il funzionamento di cattedre di lingua italiana </a:t>
                      </a:r>
                    </a:p>
                    <a:p>
                      <a:pPr algn="just">
                        <a:lnSpc>
                          <a:spcPct val="115000"/>
                        </a:lnSpc>
                        <a:spcAft>
                          <a:spcPts val="0"/>
                        </a:spcAft>
                      </a:pPr>
                      <a:r>
                        <a:rPr lang="it-IT" sz="1100" dirty="0">
                          <a:effectLst/>
                          <a:latin typeface="+mj-lt"/>
                          <a:ea typeface="Calibri" panose="020F0502020204030204" pitchFamily="34" charset="0"/>
                          <a:cs typeface="Times New Roman" panose="02020603050405020304" pitchFamily="18" charset="0"/>
                        </a:rPr>
                        <a:t> </a:t>
                      </a:r>
                    </a:p>
                    <a:p>
                      <a:pPr algn="just">
                        <a:lnSpc>
                          <a:spcPct val="115000"/>
                        </a:lnSpc>
                        <a:spcAft>
                          <a:spcPts val="0"/>
                        </a:spcAft>
                      </a:pPr>
                      <a:r>
                        <a:rPr lang="it-IT" sz="1100" dirty="0">
                          <a:effectLst/>
                          <a:latin typeface="+mj-lt"/>
                          <a:ea typeface="Calibri" panose="020F0502020204030204" pitchFamily="34" charset="0"/>
                          <a:cs typeface="Times New Roman" panose="02020603050405020304" pitchFamily="18" charset="0"/>
                        </a:rPr>
                        <a:t>Decreto criteri n. 4107 del 2 agosto 2016 (https://www.esteri.it/mae/resource/atti_concessione/cm_1065.pdf</a:t>
                      </a:r>
                      <a:r>
                        <a:rPr lang="it-IT" sz="1100" dirty="0" smtClean="0">
                          <a:effectLst/>
                          <a:latin typeface="+mj-lt"/>
                          <a:ea typeface="Calibri" panose="020F0502020204030204" pitchFamily="34" charset="0"/>
                          <a:cs typeface="Times New Roman" panose="02020603050405020304" pitchFamily="18" charset="0"/>
                        </a:rPr>
                        <a:t>)</a:t>
                      </a:r>
                      <a:r>
                        <a:rPr lang="it-IT" sz="1100" dirty="0">
                          <a:effectLst/>
                          <a:latin typeface="+mj-lt"/>
                          <a:ea typeface="Calibri" panose="020F0502020204030204" pitchFamily="34" charset="0"/>
                          <a:cs typeface="Times New Roman" panose="02020603050405020304" pitchFamily="18" charset="0"/>
                        </a:rPr>
                        <a:t> </a:t>
                      </a:r>
                    </a:p>
                  </a:txBody>
                  <a:tcPr marL="68580" marR="68580" marT="0" marB="0" anchor="ctr"/>
                </a:tc>
                <a:tc>
                  <a:txBody>
                    <a:bodyPr/>
                    <a:lstStyle/>
                    <a:p>
                      <a:pPr marL="342900" lvl="0" indent="-342900" algn="just">
                        <a:lnSpc>
                          <a:spcPct val="115000"/>
                        </a:lnSpc>
                        <a:spcAft>
                          <a:spcPts val="0"/>
                        </a:spcAft>
                        <a:buFont typeface="Wingdings" panose="05000000000000000000" pitchFamily="2" charset="2"/>
                        <a:buChar char=""/>
                      </a:pPr>
                      <a:r>
                        <a:rPr lang="it-IT" sz="1100" dirty="0">
                          <a:effectLst/>
                          <a:latin typeface="+mj-lt"/>
                          <a:ea typeface="Calibri" panose="020F0502020204030204" pitchFamily="34" charset="0"/>
                          <a:cs typeface="Times New Roman" panose="02020603050405020304" pitchFamily="18" charset="0"/>
                        </a:rPr>
                        <a:t>Parere motivato del capo missione</a:t>
                      </a:r>
                    </a:p>
                    <a:p>
                      <a:pPr marL="342900" lvl="0" indent="-342900" algn="just">
                        <a:lnSpc>
                          <a:spcPct val="115000"/>
                        </a:lnSpc>
                        <a:spcAft>
                          <a:spcPts val="0"/>
                        </a:spcAft>
                        <a:buFont typeface="Wingdings" panose="05000000000000000000" pitchFamily="2" charset="2"/>
                        <a:buChar char=""/>
                      </a:pPr>
                      <a:r>
                        <a:rPr lang="it-IT" sz="1100" dirty="0">
                          <a:effectLst/>
                          <a:latin typeface="+mj-lt"/>
                          <a:ea typeface="Calibri" panose="020F0502020204030204" pitchFamily="34" charset="0"/>
                          <a:cs typeface="Times New Roman" panose="02020603050405020304" pitchFamily="18" charset="0"/>
                        </a:rPr>
                        <a:t>Lettera di richiesta della scuola</a:t>
                      </a:r>
                    </a:p>
                    <a:p>
                      <a:pPr marL="342900" lvl="0" indent="-342900" algn="just">
                        <a:lnSpc>
                          <a:spcPct val="115000"/>
                        </a:lnSpc>
                        <a:spcAft>
                          <a:spcPts val="0"/>
                        </a:spcAft>
                        <a:buFont typeface="Wingdings" panose="05000000000000000000" pitchFamily="2" charset="2"/>
                        <a:buChar char=""/>
                      </a:pPr>
                      <a:r>
                        <a:rPr lang="it-IT" sz="1100" dirty="0">
                          <a:effectLst/>
                          <a:latin typeface="+mj-lt"/>
                          <a:ea typeface="Calibri" panose="020F0502020204030204" pitchFamily="34" charset="0"/>
                          <a:cs typeface="Times New Roman" panose="02020603050405020304" pitchFamily="18" charset="0"/>
                        </a:rPr>
                        <a:t>Progetto di utilizzo e preventivo spese: Formulario (</a:t>
                      </a:r>
                      <a:r>
                        <a:rPr lang="it-IT" sz="1100" dirty="0" err="1">
                          <a:effectLst/>
                          <a:latin typeface="+mj-lt"/>
                          <a:ea typeface="Calibri" panose="020F0502020204030204" pitchFamily="34" charset="0"/>
                          <a:cs typeface="Times New Roman" panose="02020603050405020304" pitchFamily="18" charset="0"/>
                        </a:rPr>
                        <a:t>All</a:t>
                      </a:r>
                      <a:r>
                        <a:rPr lang="it-IT" sz="1100" dirty="0">
                          <a:effectLst/>
                          <a:latin typeface="+mj-lt"/>
                          <a:ea typeface="Calibri" panose="020F0502020204030204" pitchFamily="34" charset="0"/>
                          <a:cs typeface="Times New Roman" panose="02020603050405020304" pitchFamily="18" charset="0"/>
                        </a:rPr>
                        <a:t>. A - </a:t>
                      </a:r>
                      <a:r>
                        <a:rPr lang="it-IT" sz="1100" dirty="0" err="1">
                          <a:effectLst/>
                          <a:latin typeface="+mj-lt"/>
                          <a:ea typeface="Calibri" panose="020F0502020204030204" pitchFamily="34" charset="0"/>
                          <a:cs typeface="Times New Roman" panose="02020603050405020304" pitchFamily="18" charset="0"/>
                        </a:rPr>
                        <a:t>All</a:t>
                      </a:r>
                      <a:r>
                        <a:rPr lang="it-IT" sz="1100" dirty="0">
                          <a:effectLst/>
                          <a:latin typeface="+mj-lt"/>
                          <a:ea typeface="Calibri" panose="020F0502020204030204" pitchFamily="34" charset="0"/>
                          <a:cs typeface="Times New Roman" panose="02020603050405020304" pitchFamily="18" charset="0"/>
                        </a:rPr>
                        <a:t>. B)</a:t>
                      </a:r>
                    </a:p>
                    <a:p>
                      <a:pPr marL="342900" lvl="0" indent="-342900" algn="just">
                        <a:lnSpc>
                          <a:spcPct val="115000"/>
                        </a:lnSpc>
                        <a:spcAft>
                          <a:spcPts val="0"/>
                        </a:spcAft>
                        <a:buFont typeface="Wingdings" panose="05000000000000000000" pitchFamily="2" charset="2"/>
                        <a:buChar char=""/>
                      </a:pPr>
                      <a:r>
                        <a:rPr lang="it-IT" sz="1100" dirty="0">
                          <a:effectLst/>
                          <a:latin typeface="+mj-lt"/>
                          <a:ea typeface="Calibri" panose="020F0502020204030204" pitchFamily="34" charset="0"/>
                          <a:cs typeface="Times New Roman" panose="02020603050405020304" pitchFamily="18" charset="0"/>
                        </a:rPr>
                        <a:t>Relazione finale e consuntivo spese: </a:t>
                      </a:r>
                      <a:r>
                        <a:rPr lang="it-IT" sz="1100" dirty="0" err="1">
                          <a:effectLst/>
                          <a:latin typeface="+mj-lt"/>
                          <a:ea typeface="Calibri" panose="020F0502020204030204" pitchFamily="34" charset="0"/>
                          <a:cs typeface="Times New Roman" panose="02020603050405020304" pitchFamily="18" charset="0"/>
                        </a:rPr>
                        <a:t>All</a:t>
                      </a:r>
                      <a:r>
                        <a:rPr lang="it-IT" sz="1100" dirty="0">
                          <a:effectLst/>
                          <a:latin typeface="+mj-lt"/>
                          <a:ea typeface="Calibri" panose="020F0502020204030204" pitchFamily="34" charset="0"/>
                          <a:cs typeface="Times New Roman" panose="02020603050405020304" pitchFamily="18" charset="0"/>
                        </a:rPr>
                        <a:t>. A2 e </a:t>
                      </a:r>
                      <a:r>
                        <a:rPr lang="it-IT" sz="1100" dirty="0" err="1">
                          <a:effectLst/>
                          <a:latin typeface="+mj-lt"/>
                          <a:ea typeface="Calibri" panose="020F0502020204030204" pitchFamily="34" charset="0"/>
                          <a:cs typeface="Times New Roman" panose="02020603050405020304" pitchFamily="18" charset="0"/>
                        </a:rPr>
                        <a:t>All</a:t>
                      </a:r>
                      <a:r>
                        <a:rPr lang="it-IT" sz="1100" dirty="0">
                          <a:effectLst/>
                          <a:latin typeface="+mj-lt"/>
                          <a:ea typeface="Calibri" panose="020F0502020204030204" pitchFamily="34" charset="0"/>
                          <a:cs typeface="Times New Roman" panose="02020603050405020304" pitchFamily="18" charset="0"/>
                        </a:rPr>
                        <a:t>. B2.</a:t>
                      </a:r>
                    </a:p>
                    <a:p>
                      <a:pPr marL="113665" algn="just">
                        <a:lnSpc>
                          <a:spcPct val="115000"/>
                        </a:lnSpc>
                        <a:spcAft>
                          <a:spcPts val="0"/>
                        </a:spcAft>
                      </a:pPr>
                      <a:r>
                        <a:rPr lang="it-IT" sz="1100" dirty="0">
                          <a:effectLst/>
                          <a:latin typeface="+mj-lt"/>
                          <a:ea typeface="Calibri" panose="020F0502020204030204" pitchFamily="34" charset="0"/>
                          <a:cs typeface="Times New Roman" panose="02020603050405020304" pitchFamily="18" charset="0"/>
                        </a:rPr>
                        <a:t> </a:t>
                      </a:r>
                    </a:p>
                    <a:p>
                      <a:pPr algn="just">
                        <a:lnSpc>
                          <a:spcPct val="115000"/>
                        </a:lnSpc>
                        <a:spcAft>
                          <a:spcPts val="0"/>
                        </a:spcAft>
                      </a:pPr>
                      <a:r>
                        <a:rPr lang="it-IT" sz="1100" dirty="0">
                          <a:effectLst/>
                          <a:latin typeface="+mj-lt"/>
                          <a:ea typeface="Calibri" panose="020F0502020204030204" pitchFamily="34" charset="0"/>
                          <a:cs typeface="Times New Roman" panose="02020603050405020304" pitchFamily="18" charset="0"/>
                        </a:rPr>
                        <a:t>Da inviare per il tramite dell’Ambasciata o Ufficio Consolare di riferimento.</a:t>
                      </a:r>
                    </a:p>
                    <a:p>
                      <a:pPr algn="just">
                        <a:lnSpc>
                          <a:spcPct val="115000"/>
                        </a:lnSpc>
                        <a:spcAft>
                          <a:spcPts val="0"/>
                        </a:spcAft>
                      </a:pPr>
                      <a:r>
                        <a:rPr lang="it-IT" sz="1100" dirty="0">
                          <a:effectLst/>
                          <a:latin typeface="+mj-lt"/>
                          <a:ea typeface="Calibri" panose="020F0502020204030204" pitchFamily="34" charset="0"/>
                          <a:cs typeface="Times New Roman" panose="02020603050405020304" pitchFamily="18" charset="0"/>
                        </a:rPr>
                        <a:t> </a:t>
                      </a:r>
                    </a:p>
                  </a:txBody>
                  <a:tcPr marL="68580" marR="68580" marT="0" marB="0" anchor="ctr"/>
                </a:tc>
                <a:extLst>
                  <a:ext uri="{0D108BD9-81ED-4DB2-BD59-A6C34878D82A}">
                    <a16:rowId xmlns:a16="http://schemas.microsoft.com/office/drawing/2014/main" val="860041346"/>
                  </a:ext>
                </a:extLst>
              </a:tr>
            </a:tbl>
          </a:graphicData>
        </a:graphic>
      </p:graphicFrame>
    </p:spTree>
    <p:extLst>
      <p:ext uri="{BB962C8B-B14F-4D97-AF65-F5344CB8AC3E}">
        <p14:creationId xmlns:p14="http://schemas.microsoft.com/office/powerpoint/2010/main" val="42143826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CasellaDiTesto 2"/>
          <p:cNvSpPr txBox="1"/>
          <p:nvPr/>
        </p:nvSpPr>
        <p:spPr>
          <a:xfrm>
            <a:off x="1979712" y="1988840"/>
            <a:ext cx="5112568" cy="2246769"/>
          </a:xfrm>
          <a:prstGeom prst="rect">
            <a:avLst/>
          </a:prstGeom>
          <a:noFill/>
        </p:spPr>
        <p:txBody>
          <a:bodyPr wrap="square" rtlCol="0">
            <a:spAutoFit/>
          </a:bodyPr>
          <a:lstStyle/>
          <a:p>
            <a:pPr algn="ctr"/>
            <a:r>
              <a:rPr lang="it-IT" sz="2800" b="1" dirty="0" smtClean="0"/>
              <a:t>Il Sistema di formazione all’estero: progettualità in rete</a:t>
            </a:r>
          </a:p>
          <a:p>
            <a:pPr algn="ctr"/>
            <a:endParaRPr lang="it-IT" sz="2800" dirty="0"/>
          </a:p>
          <a:p>
            <a:pPr algn="ctr"/>
            <a:endParaRPr lang="it-IT" sz="2800" dirty="0" smtClean="0"/>
          </a:p>
          <a:p>
            <a:pPr algn="ctr"/>
            <a:r>
              <a:rPr lang="it-IT" sz="2800" dirty="0" smtClean="0"/>
              <a:t>A cura di Serena Bonito </a:t>
            </a:r>
            <a:endParaRPr lang="it-IT" sz="2800" dirty="0"/>
          </a:p>
        </p:txBody>
      </p:sp>
    </p:spTree>
    <p:extLst>
      <p:ext uri="{BB962C8B-B14F-4D97-AF65-F5344CB8AC3E}">
        <p14:creationId xmlns:p14="http://schemas.microsoft.com/office/powerpoint/2010/main" val="41786358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53" y="-171400"/>
            <a:ext cx="9144000" cy="6858000"/>
          </a:xfrm>
          <a:prstGeom prst="rect">
            <a:avLst/>
          </a:prstGeom>
        </p:spPr>
      </p:pic>
      <p:sp>
        <p:nvSpPr>
          <p:cNvPr id="4" name="CasellaDiTesto 3"/>
          <p:cNvSpPr txBox="1"/>
          <p:nvPr/>
        </p:nvSpPr>
        <p:spPr>
          <a:xfrm>
            <a:off x="2195736" y="620688"/>
            <a:ext cx="5544616" cy="923330"/>
          </a:xfrm>
          <a:prstGeom prst="rect">
            <a:avLst/>
          </a:prstGeom>
          <a:noFill/>
        </p:spPr>
        <p:txBody>
          <a:bodyPr wrap="square" rtlCol="0">
            <a:spAutoFit/>
          </a:bodyPr>
          <a:lstStyle/>
          <a:p>
            <a:r>
              <a:rPr lang="it-IT" b="1" dirty="0"/>
              <a:t>I CONTRIBUTI EROGATI DALL’UFFICIO V DELLA </a:t>
            </a:r>
            <a:r>
              <a:rPr lang="it-IT" b="1" dirty="0" smtClean="0"/>
              <a:t>DGSP</a:t>
            </a:r>
          </a:p>
          <a:p>
            <a:endParaRPr lang="it-IT" b="1" dirty="0"/>
          </a:p>
          <a:p>
            <a:endParaRPr lang="it-IT" dirty="0"/>
          </a:p>
        </p:txBody>
      </p:sp>
      <p:graphicFrame>
        <p:nvGraphicFramePr>
          <p:cNvPr id="3" name="Tabella 2"/>
          <p:cNvGraphicFramePr>
            <a:graphicFrameLocks noGrp="1"/>
          </p:cNvGraphicFramePr>
          <p:nvPr>
            <p:extLst>
              <p:ext uri="{D42A27DB-BD31-4B8C-83A1-F6EECF244321}">
                <p14:modId xmlns:p14="http://schemas.microsoft.com/office/powerpoint/2010/main" val="2337885170"/>
              </p:ext>
            </p:extLst>
          </p:nvPr>
        </p:nvGraphicFramePr>
        <p:xfrm>
          <a:off x="611560" y="980728"/>
          <a:ext cx="8424937" cy="5777879"/>
        </p:xfrm>
        <a:graphic>
          <a:graphicData uri="http://schemas.openxmlformats.org/drawingml/2006/table">
            <a:tbl>
              <a:tblPr firstRow="1" bandRow="1">
                <a:tableStyleId>{5C22544A-7EE6-4342-B048-85BDC9FD1C3A}</a:tableStyleId>
              </a:tblPr>
              <a:tblGrid>
                <a:gridCol w="1584177">
                  <a:extLst>
                    <a:ext uri="{9D8B030D-6E8A-4147-A177-3AD203B41FA5}">
                      <a16:colId xmlns:a16="http://schemas.microsoft.com/office/drawing/2014/main" val="2697908952"/>
                    </a:ext>
                  </a:extLst>
                </a:gridCol>
                <a:gridCol w="864096">
                  <a:extLst>
                    <a:ext uri="{9D8B030D-6E8A-4147-A177-3AD203B41FA5}">
                      <a16:colId xmlns:a16="http://schemas.microsoft.com/office/drawing/2014/main" val="1872130952"/>
                    </a:ext>
                  </a:extLst>
                </a:gridCol>
                <a:gridCol w="2736304">
                  <a:extLst>
                    <a:ext uri="{9D8B030D-6E8A-4147-A177-3AD203B41FA5}">
                      <a16:colId xmlns:a16="http://schemas.microsoft.com/office/drawing/2014/main" val="628045441"/>
                    </a:ext>
                  </a:extLst>
                </a:gridCol>
                <a:gridCol w="3240360">
                  <a:extLst>
                    <a:ext uri="{9D8B030D-6E8A-4147-A177-3AD203B41FA5}">
                      <a16:colId xmlns:a16="http://schemas.microsoft.com/office/drawing/2014/main" val="302270318"/>
                    </a:ext>
                  </a:extLst>
                </a:gridCol>
              </a:tblGrid>
              <a:tr h="760634">
                <a:tc>
                  <a:txBody>
                    <a:bodyPr/>
                    <a:lstStyle/>
                    <a:p>
                      <a:pPr algn="ctr">
                        <a:lnSpc>
                          <a:spcPct val="115000"/>
                        </a:lnSpc>
                        <a:spcAft>
                          <a:spcPts val="0"/>
                        </a:spcAft>
                      </a:pPr>
                      <a:r>
                        <a:rPr lang="it-IT" sz="1100" b="1" dirty="0">
                          <a:effectLst/>
                          <a:latin typeface="+mj-lt"/>
                          <a:ea typeface="Calibri" panose="020F0502020204030204" pitchFamily="34" charset="0"/>
                          <a:cs typeface="Times New Roman" panose="02020603050405020304" pitchFamily="18" charset="0"/>
                        </a:rPr>
                        <a:t> </a:t>
                      </a:r>
                      <a:r>
                        <a:rPr lang="it-IT" sz="1100" b="1" dirty="0" smtClean="0">
                          <a:effectLst/>
                          <a:latin typeface="+mj-lt"/>
                          <a:ea typeface="Calibri" panose="020F0502020204030204" pitchFamily="34" charset="0"/>
                          <a:cs typeface="Times New Roman" panose="02020603050405020304" pitchFamily="18" charset="0"/>
                        </a:rPr>
                        <a:t>Capitolo </a:t>
                      </a:r>
                      <a:r>
                        <a:rPr lang="it-IT" sz="1100" b="1" dirty="0">
                          <a:effectLst/>
                          <a:latin typeface="+mj-lt"/>
                          <a:ea typeface="Calibri" panose="020F0502020204030204" pitchFamily="34" charset="0"/>
                          <a:cs typeface="Times New Roman" panose="02020603050405020304" pitchFamily="18" charset="0"/>
                        </a:rPr>
                        <a:t>di spesa</a:t>
                      </a:r>
                      <a:endParaRPr lang="it-IT" sz="11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it-IT" sz="1100" b="1" dirty="0">
                          <a:effectLst/>
                          <a:latin typeface="+mj-lt"/>
                          <a:ea typeface="Calibri" panose="020F0502020204030204" pitchFamily="34" charset="0"/>
                          <a:cs typeface="Times New Roman" panose="02020603050405020304" pitchFamily="18" charset="0"/>
                        </a:rPr>
                        <a:t>Beneficiari</a:t>
                      </a:r>
                      <a:endParaRPr lang="it-IT" sz="11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it-IT" sz="1100" b="1" dirty="0">
                          <a:effectLst/>
                          <a:latin typeface="+mj-lt"/>
                          <a:ea typeface="Calibri" panose="020F0502020204030204" pitchFamily="34" charset="0"/>
                          <a:cs typeface="Times New Roman" panose="02020603050405020304" pitchFamily="18" charset="0"/>
                        </a:rPr>
                        <a:t>Riferimenti normativi </a:t>
                      </a:r>
                      <a:endParaRPr lang="it-IT" sz="1100" dirty="0">
                        <a:effectLst/>
                        <a:latin typeface="+mj-lt"/>
                        <a:ea typeface="Calibri" panose="020F0502020204030204" pitchFamily="34" charset="0"/>
                        <a:cs typeface="Times New Roman" panose="02020603050405020304" pitchFamily="18" charset="0"/>
                      </a:endParaRPr>
                    </a:p>
                    <a:p>
                      <a:pPr algn="ctr">
                        <a:lnSpc>
                          <a:spcPct val="115000"/>
                        </a:lnSpc>
                        <a:spcAft>
                          <a:spcPts val="0"/>
                        </a:spcAft>
                      </a:pPr>
                      <a:r>
                        <a:rPr lang="it-IT" sz="1100" b="1" dirty="0">
                          <a:effectLst/>
                          <a:latin typeface="+mj-lt"/>
                          <a:ea typeface="Calibri" panose="020F0502020204030204" pitchFamily="34" charset="0"/>
                          <a:cs typeface="Times New Roman" panose="02020603050405020304" pitchFamily="18" charset="0"/>
                        </a:rPr>
                        <a:t>decreti trasparenza</a:t>
                      </a:r>
                      <a:endParaRPr lang="it-IT" sz="1100" dirty="0">
                        <a:effectLst/>
                        <a:latin typeface="+mj-lt"/>
                        <a:ea typeface="Calibri" panose="020F0502020204030204" pitchFamily="34" charset="0"/>
                        <a:cs typeface="Times New Roman" panose="02020603050405020304" pitchFamily="18" charset="0"/>
                      </a:endParaRPr>
                    </a:p>
                    <a:p>
                      <a:pPr algn="ctr">
                        <a:lnSpc>
                          <a:spcPct val="115000"/>
                        </a:lnSpc>
                        <a:spcAft>
                          <a:spcPts val="0"/>
                        </a:spcAft>
                      </a:pPr>
                      <a:endParaRPr lang="it-IT" sz="11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it-IT" sz="1100" b="1" dirty="0">
                          <a:effectLst/>
                          <a:latin typeface="+mj-lt"/>
                          <a:ea typeface="Calibri" panose="020F0502020204030204" pitchFamily="34" charset="0"/>
                          <a:cs typeface="Times New Roman" panose="02020603050405020304" pitchFamily="18" charset="0"/>
                        </a:rPr>
                        <a:t> </a:t>
                      </a:r>
                      <a:endParaRPr lang="it-IT" sz="1100" dirty="0">
                        <a:effectLst/>
                        <a:latin typeface="+mj-lt"/>
                        <a:ea typeface="Calibri" panose="020F0502020204030204" pitchFamily="34" charset="0"/>
                        <a:cs typeface="Times New Roman" panose="02020603050405020304" pitchFamily="18" charset="0"/>
                      </a:endParaRPr>
                    </a:p>
                    <a:p>
                      <a:pPr algn="ctr">
                        <a:lnSpc>
                          <a:spcPct val="115000"/>
                        </a:lnSpc>
                        <a:spcAft>
                          <a:spcPts val="0"/>
                        </a:spcAft>
                      </a:pPr>
                      <a:r>
                        <a:rPr lang="it-IT" sz="1100" b="1" dirty="0">
                          <a:effectLst/>
                          <a:latin typeface="+mj-lt"/>
                          <a:ea typeface="Calibri" panose="020F0502020204030204" pitchFamily="34" charset="0"/>
                          <a:cs typeface="Times New Roman" panose="02020603050405020304" pitchFamily="18" charset="0"/>
                        </a:rPr>
                        <a:t>Adempimenti,</a:t>
                      </a:r>
                      <a:r>
                        <a:rPr lang="it-IT" sz="1100" dirty="0">
                          <a:effectLst/>
                          <a:latin typeface="+mj-lt"/>
                          <a:ea typeface="Calibri" panose="020F0502020204030204" pitchFamily="34" charset="0"/>
                          <a:cs typeface="Times New Roman" panose="02020603050405020304" pitchFamily="18" charset="0"/>
                        </a:rPr>
                        <a:t> </a:t>
                      </a:r>
                      <a:r>
                        <a:rPr lang="it-IT" sz="1100" b="1" dirty="0">
                          <a:effectLst/>
                          <a:latin typeface="+mj-lt"/>
                          <a:ea typeface="Calibri" panose="020F0502020204030204" pitchFamily="34" charset="0"/>
                          <a:cs typeface="Times New Roman" panose="02020603050405020304" pitchFamily="18" charset="0"/>
                        </a:rPr>
                        <a:t>documentazione da presentare</a:t>
                      </a:r>
                      <a:endParaRPr lang="it-IT" sz="1100" dirty="0">
                        <a:effectLst/>
                        <a:latin typeface="+mj-lt"/>
                        <a:ea typeface="Calibri" panose="020F0502020204030204" pitchFamily="34" charset="0"/>
                        <a:cs typeface="Times New Roman" panose="02020603050405020304" pitchFamily="18" charset="0"/>
                      </a:endParaRPr>
                    </a:p>
                    <a:p>
                      <a:pPr algn="ctr">
                        <a:lnSpc>
                          <a:spcPct val="115000"/>
                        </a:lnSpc>
                        <a:spcAft>
                          <a:spcPts val="0"/>
                        </a:spcAft>
                      </a:pPr>
                      <a:r>
                        <a:rPr lang="it-IT" sz="1100" b="1" dirty="0">
                          <a:effectLst/>
                          <a:latin typeface="+mj-lt"/>
                          <a:ea typeface="Calibri" panose="020F0502020204030204" pitchFamily="34" charset="0"/>
                          <a:cs typeface="Times New Roman" panose="02020603050405020304" pitchFamily="18" charset="0"/>
                        </a:rPr>
                        <a:t> </a:t>
                      </a:r>
                      <a:endParaRPr lang="it-IT" sz="1100" dirty="0">
                        <a:effectLst/>
                        <a:latin typeface="+mj-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96289539"/>
                  </a:ext>
                </a:extLst>
              </a:tr>
              <a:tr h="5017245">
                <a:tc>
                  <a:txBody>
                    <a:bodyPr/>
                    <a:lstStyle/>
                    <a:p>
                      <a:pPr>
                        <a:lnSpc>
                          <a:spcPct val="115000"/>
                        </a:lnSpc>
                        <a:spcAft>
                          <a:spcPts val="0"/>
                        </a:spcAft>
                      </a:pPr>
                      <a:r>
                        <a:rPr lang="it-IT" sz="1600" b="1" dirty="0">
                          <a:effectLst/>
                          <a:latin typeface="+mj-lt"/>
                          <a:ea typeface="Calibri" panose="020F0502020204030204" pitchFamily="34" charset="0"/>
                          <a:cs typeface="Times New Roman" panose="02020603050405020304" pitchFamily="18" charset="0"/>
                        </a:rPr>
                        <a:t>Cap. 2619 </a:t>
                      </a:r>
                      <a:r>
                        <a:rPr lang="it-IT" sz="1600" b="1" dirty="0" err="1" smtClean="0">
                          <a:effectLst/>
                          <a:latin typeface="+mj-lt"/>
                          <a:ea typeface="Calibri" panose="020F0502020204030204" pitchFamily="34" charset="0"/>
                          <a:cs typeface="Times New Roman" panose="02020603050405020304" pitchFamily="18" charset="0"/>
                        </a:rPr>
                        <a:t>p.g</a:t>
                      </a:r>
                      <a:r>
                        <a:rPr lang="it-IT" sz="1600" b="1" dirty="0" err="1">
                          <a:effectLst/>
                          <a:latin typeface="+mj-lt"/>
                          <a:ea typeface="Calibri" panose="020F0502020204030204" pitchFamily="34" charset="0"/>
                          <a:cs typeface="Times New Roman" panose="02020603050405020304" pitchFamily="18" charset="0"/>
                        </a:rPr>
                        <a:t>.</a:t>
                      </a:r>
                      <a:r>
                        <a:rPr lang="it-IT" sz="1600" b="1" dirty="0">
                          <a:effectLst/>
                          <a:latin typeface="+mj-lt"/>
                          <a:ea typeface="Calibri" panose="020F0502020204030204" pitchFamily="34" charset="0"/>
                          <a:cs typeface="Times New Roman" panose="02020603050405020304" pitchFamily="18" charset="0"/>
                        </a:rPr>
                        <a:t> </a:t>
                      </a:r>
                      <a:r>
                        <a:rPr lang="it-IT" sz="1600" b="1" dirty="0" smtClean="0">
                          <a:effectLst/>
                          <a:latin typeface="+mj-lt"/>
                          <a:ea typeface="Calibri" panose="020F0502020204030204" pitchFamily="34" charset="0"/>
                          <a:cs typeface="Times New Roman" panose="02020603050405020304" pitchFamily="18" charset="0"/>
                        </a:rPr>
                        <a:t>3</a:t>
                      </a:r>
                    </a:p>
                    <a:p>
                      <a:pPr>
                        <a:lnSpc>
                          <a:spcPct val="115000"/>
                        </a:lnSpc>
                        <a:spcAft>
                          <a:spcPts val="0"/>
                        </a:spcAft>
                      </a:pPr>
                      <a:endParaRPr lang="it-IT" sz="1100" dirty="0">
                        <a:effectLst/>
                        <a:latin typeface="+mj-lt"/>
                        <a:ea typeface="Calibri" panose="020F0502020204030204" pitchFamily="34" charset="0"/>
                        <a:cs typeface="Times New Roman" panose="02020603050405020304" pitchFamily="18" charset="0"/>
                      </a:endParaRPr>
                    </a:p>
                    <a:p>
                      <a:pPr algn="just">
                        <a:lnSpc>
                          <a:spcPct val="115000"/>
                        </a:lnSpc>
                        <a:spcAft>
                          <a:spcPts val="0"/>
                        </a:spcAft>
                      </a:pPr>
                      <a:r>
                        <a:rPr lang="it-IT" sz="1100" dirty="0">
                          <a:effectLst/>
                          <a:latin typeface="+mj-lt"/>
                          <a:ea typeface="Calibri" panose="020F0502020204030204" pitchFamily="34" charset="0"/>
                          <a:cs typeface="Times New Roman" panose="02020603050405020304" pitchFamily="18" charset="0"/>
                        </a:rPr>
                        <a:t>Contributi ad enti ed associazioni, </a:t>
                      </a:r>
                      <a:r>
                        <a:rPr lang="it-IT" sz="1100" dirty="0" smtClean="0">
                          <a:effectLst/>
                          <a:latin typeface="+mj-lt"/>
                          <a:ea typeface="Calibri" panose="020F0502020204030204" pitchFamily="34" charset="0"/>
                          <a:cs typeface="Times New Roman" panose="02020603050405020304" pitchFamily="18" charset="0"/>
                        </a:rPr>
                        <a:t>nonché </a:t>
                      </a:r>
                      <a:r>
                        <a:rPr lang="it-IT" sz="1100" dirty="0">
                          <a:effectLst/>
                          <a:latin typeface="+mj-lt"/>
                          <a:ea typeface="Calibri" panose="020F0502020204030204" pitchFamily="34" charset="0"/>
                          <a:cs typeface="Times New Roman" panose="02020603050405020304" pitchFamily="18" charset="0"/>
                        </a:rPr>
                        <a:t>ad amministrazioni ed enti pubblici stranieri, per corsi di formazione ed aggiornamento per docenti di lingua italiana  </a:t>
                      </a:r>
                    </a:p>
                  </a:txBody>
                  <a:tcPr marL="68580" marR="68580" marT="0" marB="0" anchor="ctr"/>
                </a:tc>
                <a:tc>
                  <a:txBody>
                    <a:bodyPr/>
                    <a:lstStyle/>
                    <a:p>
                      <a:pPr>
                        <a:lnSpc>
                          <a:spcPct val="115000"/>
                        </a:lnSpc>
                        <a:spcAft>
                          <a:spcPts val="0"/>
                        </a:spcAft>
                      </a:pPr>
                      <a:r>
                        <a:rPr lang="it-IT" sz="1100" i="1" dirty="0">
                          <a:effectLst/>
                          <a:latin typeface="+mj-lt"/>
                          <a:ea typeface="Calibri" panose="020F0502020204030204" pitchFamily="34" charset="0"/>
                          <a:cs typeface="Times New Roman" panose="02020603050405020304" pitchFamily="18" charset="0"/>
                        </a:rPr>
                        <a:t>Scuole paritarie</a:t>
                      </a:r>
                      <a:endParaRPr lang="it-IT" sz="1100" dirty="0">
                        <a:effectLst/>
                        <a:latin typeface="+mj-lt"/>
                        <a:ea typeface="Calibri" panose="020F0502020204030204" pitchFamily="34" charset="0"/>
                        <a:cs typeface="Times New Roman" panose="02020603050405020304" pitchFamily="18" charset="0"/>
                      </a:endParaRPr>
                    </a:p>
                    <a:p>
                      <a:pPr>
                        <a:lnSpc>
                          <a:spcPct val="115000"/>
                        </a:lnSpc>
                        <a:spcAft>
                          <a:spcPts val="0"/>
                        </a:spcAft>
                      </a:pPr>
                      <a:r>
                        <a:rPr lang="it-IT" sz="1100" i="1" dirty="0">
                          <a:effectLst/>
                          <a:latin typeface="+mj-lt"/>
                          <a:ea typeface="Calibri" panose="020F0502020204030204" pitchFamily="34" charset="0"/>
                          <a:cs typeface="Times New Roman" panose="02020603050405020304" pitchFamily="18" charset="0"/>
                        </a:rPr>
                        <a:t> </a:t>
                      </a:r>
                      <a:endParaRPr lang="it-IT" sz="1100" dirty="0">
                        <a:effectLst/>
                        <a:latin typeface="+mj-lt"/>
                        <a:ea typeface="Calibri" panose="020F0502020204030204" pitchFamily="34" charset="0"/>
                        <a:cs typeface="Times New Roman" panose="02020603050405020304" pitchFamily="18" charset="0"/>
                      </a:endParaRPr>
                    </a:p>
                    <a:p>
                      <a:pPr>
                        <a:lnSpc>
                          <a:spcPct val="115000"/>
                        </a:lnSpc>
                        <a:spcAft>
                          <a:spcPts val="0"/>
                        </a:spcAft>
                      </a:pPr>
                      <a:r>
                        <a:rPr lang="it-IT" sz="1100" i="1" dirty="0">
                          <a:effectLst/>
                          <a:latin typeface="+mj-lt"/>
                          <a:ea typeface="Calibri" panose="020F0502020204030204" pitchFamily="34" charset="0"/>
                          <a:cs typeface="Times New Roman" panose="02020603050405020304" pitchFamily="18" charset="0"/>
                        </a:rPr>
                        <a:t>Scuole </a:t>
                      </a:r>
                      <a:r>
                        <a:rPr lang="it-IT" sz="1100" i="1" dirty="0" smtClean="0">
                          <a:effectLst/>
                          <a:latin typeface="+mj-lt"/>
                          <a:ea typeface="Calibri" panose="020F0502020204030204" pitchFamily="34" charset="0"/>
                          <a:cs typeface="Times New Roman" panose="02020603050405020304" pitchFamily="18" charset="0"/>
                        </a:rPr>
                        <a:t>straniere</a:t>
                      </a:r>
                      <a:endParaRPr lang="it-IT" sz="11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it-IT" sz="1100" dirty="0">
                          <a:effectLst/>
                          <a:latin typeface="+mj-lt"/>
                          <a:ea typeface="Calibri" panose="020F0502020204030204" pitchFamily="34" charset="0"/>
                          <a:cs typeface="Times New Roman" panose="02020603050405020304" pitchFamily="18" charset="0"/>
                        </a:rPr>
                        <a:t>Legge 22 dicembre 1990, n. 401, art. 20, c. 5 e c. 2, lettera b), che autorizza la concessione di contributi ad Enti e Associazioni per l’organizzazione di corsi di formazione, aggiornamento e perfezionamento per docenti di lingua italiana operanti nelle scuole straniere o presso istituzioni scolastiche italiane </a:t>
                      </a:r>
                      <a:r>
                        <a:rPr lang="it-IT" sz="1100" dirty="0" smtClean="0">
                          <a:effectLst/>
                          <a:latin typeface="+mj-lt"/>
                          <a:ea typeface="Calibri" panose="020F0502020204030204" pitchFamily="34" charset="0"/>
                          <a:cs typeface="Times New Roman" panose="02020603050405020304" pitchFamily="18" charset="0"/>
                        </a:rPr>
                        <a:t>all’estero.</a:t>
                      </a:r>
                      <a:endParaRPr lang="it-IT" sz="1100" dirty="0">
                        <a:effectLst/>
                        <a:latin typeface="+mj-lt"/>
                        <a:ea typeface="Calibri" panose="020F0502020204030204" pitchFamily="34" charset="0"/>
                        <a:cs typeface="Times New Roman" panose="02020603050405020304" pitchFamily="18" charset="0"/>
                      </a:endParaRPr>
                    </a:p>
                    <a:p>
                      <a:pPr algn="just">
                        <a:lnSpc>
                          <a:spcPct val="115000"/>
                        </a:lnSpc>
                        <a:spcAft>
                          <a:spcPts val="0"/>
                        </a:spcAft>
                      </a:pPr>
                      <a:r>
                        <a:rPr lang="it-IT" sz="1100" dirty="0">
                          <a:effectLst/>
                          <a:latin typeface="+mj-lt"/>
                          <a:ea typeface="Calibri" panose="020F0502020204030204" pitchFamily="34" charset="0"/>
                          <a:cs typeface="Times New Roman" panose="02020603050405020304" pitchFamily="18" charset="0"/>
                        </a:rPr>
                        <a:t> </a:t>
                      </a:r>
                    </a:p>
                    <a:p>
                      <a:pPr algn="just">
                        <a:lnSpc>
                          <a:spcPct val="115000"/>
                        </a:lnSpc>
                        <a:spcAft>
                          <a:spcPts val="0"/>
                        </a:spcAft>
                      </a:pPr>
                      <a:r>
                        <a:rPr lang="it-IT" sz="1100" dirty="0">
                          <a:effectLst/>
                          <a:latin typeface="+mj-lt"/>
                          <a:ea typeface="Calibri" panose="020F0502020204030204" pitchFamily="34" charset="0"/>
                          <a:cs typeface="Times New Roman" panose="02020603050405020304" pitchFamily="18" charset="0"/>
                        </a:rPr>
                        <a:t>D.I. n. 581 del 1° dicembre 1992, </a:t>
                      </a:r>
                    </a:p>
                    <a:p>
                      <a:pPr algn="just">
                        <a:lnSpc>
                          <a:spcPct val="115000"/>
                        </a:lnSpc>
                        <a:spcAft>
                          <a:spcPts val="0"/>
                        </a:spcAft>
                      </a:pPr>
                      <a:r>
                        <a:rPr lang="it-IT" sz="1100" i="1" dirty="0">
                          <a:effectLst/>
                          <a:latin typeface="+mj-lt"/>
                          <a:ea typeface="Calibri" panose="020F0502020204030204" pitchFamily="34" charset="0"/>
                          <a:cs typeface="Times New Roman" panose="02020603050405020304" pitchFamily="18" charset="0"/>
                        </a:rPr>
                        <a:t>“Regolamento recante norme sull'erogazione dei contributi ad enti ed associazioni per l'organizzazione di corsi di formazione, aggiornamento e perfezionamento per docenti di lingua italiana operanti nelle università e nelle scuole straniere o presso le istituzioni scolastiche e culturali italiane all'estero.”</a:t>
                      </a:r>
                      <a:endParaRPr lang="it-IT" sz="1100" dirty="0">
                        <a:effectLst/>
                        <a:latin typeface="+mj-lt"/>
                        <a:ea typeface="Calibri" panose="020F0502020204030204" pitchFamily="34" charset="0"/>
                        <a:cs typeface="Times New Roman" panose="02020603050405020304" pitchFamily="18" charset="0"/>
                      </a:endParaRPr>
                    </a:p>
                    <a:p>
                      <a:pPr algn="just">
                        <a:lnSpc>
                          <a:spcPct val="115000"/>
                        </a:lnSpc>
                        <a:spcAft>
                          <a:spcPts val="0"/>
                        </a:spcAft>
                      </a:pPr>
                      <a:r>
                        <a:rPr lang="it-IT" sz="1100" i="1" dirty="0">
                          <a:effectLst/>
                          <a:latin typeface="+mj-lt"/>
                          <a:ea typeface="Calibri" panose="020F0502020204030204" pitchFamily="34" charset="0"/>
                          <a:cs typeface="Times New Roman" panose="02020603050405020304" pitchFamily="18" charset="0"/>
                        </a:rPr>
                        <a:t> </a:t>
                      </a:r>
                      <a:endParaRPr lang="it-IT" sz="1100" dirty="0">
                        <a:effectLst/>
                        <a:latin typeface="+mj-lt"/>
                        <a:ea typeface="Calibri" panose="020F0502020204030204" pitchFamily="34" charset="0"/>
                        <a:cs typeface="Times New Roman" panose="02020603050405020304" pitchFamily="18" charset="0"/>
                      </a:endParaRPr>
                    </a:p>
                    <a:p>
                      <a:pPr algn="just">
                        <a:lnSpc>
                          <a:spcPct val="115000"/>
                        </a:lnSpc>
                        <a:spcAft>
                          <a:spcPts val="0"/>
                        </a:spcAft>
                      </a:pPr>
                      <a:r>
                        <a:rPr lang="it-IT" sz="1100" dirty="0">
                          <a:effectLst/>
                          <a:latin typeface="+mj-lt"/>
                          <a:ea typeface="Calibri" panose="020F0502020204030204" pitchFamily="34" charset="0"/>
                          <a:cs typeface="Times New Roman" panose="02020603050405020304" pitchFamily="18" charset="0"/>
                        </a:rPr>
                        <a:t>Decreto criteri n. 4106 del 2 agosto 2016 (https://www.esteri.it/mae/resource/atti_concessione/cm_1064.pdf</a:t>
                      </a:r>
                      <a:r>
                        <a:rPr lang="it-IT" sz="1100" dirty="0" smtClean="0">
                          <a:effectLst/>
                          <a:latin typeface="+mj-lt"/>
                          <a:ea typeface="Calibri" panose="020F0502020204030204" pitchFamily="34" charset="0"/>
                          <a:cs typeface="Times New Roman" panose="02020603050405020304" pitchFamily="18" charset="0"/>
                        </a:rPr>
                        <a:t>)</a:t>
                      </a:r>
                      <a:endParaRPr lang="it-IT" sz="11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marL="342900" lvl="0" indent="-342900" algn="just">
                        <a:lnSpc>
                          <a:spcPct val="115000"/>
                        </a:lnSpc>
                        <a:spcAft>
                          <a:spcPts val="0"/>
                        </a:spcAft>
                        <a:buFont typeface="Wingdings" panose="05000000000000000000" pitchFamily="2" charset="2"/>
                        <a:buChar char=""/>
                      </a:pPr>
                      <a:r>
                        <a:rPr lang="it-IT" sz="1100" dirty="0">
                          <a:effectLst/>
                          <a:latin typeface="+mj-lt"/>
                          <a:ea typeface="Calibri" panose="020F0502020204030204" pitchFamily="34" charset="0"/>
                          <a:cs typeface="Times New Roman" panose="02020603050405020304" pitchFamily="18" charset="0"/>
                        </a:rPr>
                        <a:t>Parere motivato del capo missione;</a:t>
                      </a:r>
                    </a:p>
                    <a:p>
                      <a:pPr marL="342900" lvl="0" indent="-342900" algn="just">
                        <a:lnSpc>
                          <a:spcPct val="115000"/>
                        </a:lnSpc>
                        <a:spcAft>
                          <a:spcPts val="0"/>
                        </a:spcAft>
                        <a:buFont typeface="Wingdings" panose="05000000000000000000" pitchFamily="2" charset="2"/>
                        <a:buChar char=""/>
                      </a:pPr>
                      <a:r>
                        <a:rPr lang="it-IT" sz="1100" dirty="0">
                          <a:effectLst/>
                          <a:latin typeface="+mj-lt"/>
                          <a:ea typeface="Calibri" panose="020F0502020204030204" pitchFamily="34" charset="0"/>
                          <a:cs typeface="Times New Roman" panose="02020603050405020304" pitchFamily="18" charset="0"/>
                        </a:rPr>
                        <a:t>Lettera di richiesta della scuola;</a:t>
                      </a:r>
                    </a:p>
                    <a:p>
                      <a:pPr marL="342900" lvl="0" indent="-342900" algn="just">
                        <a:lnSpc>
                          <a:spcPct val="115000"/>
                        </a:lnSpc>
                        <a:spcAft>
                          <a:spcPts val="0"/>
                        </a:spcAft>
                        <a:buFont typeface="Wingdings" panose="05000000000000000000" pitchFamily="2" charset="2"/>
                        <a:buChar char=""/>
                      </a:pPr>
                      <a:r>
                        <a:rPr lang="it-IT" sz="1100" dirty="0">
                          <a:effectLst/>
                          <a:latin typeface="+mj-lt"/>
                          <a:ea typeface="Calibri" panose="020F0502020204030204" pitchFamily="34" charset="0"/>
                          <a:cs typeface="Times New Roman" panose="02020603050405020304" pitchFamily="18" charset="0"/>
                        </a:rPr>
                        <a:t>Progetto di utilizzo e preventivo spese;</a:t>
                      </a:r>
                    </a:p>
                    <a:p>
                      <a:pPr marL="342900" lvl="0" indent="-342900" algn="just">
                        <a:lnSpc>
                          <a:spcPct val="115000"/>
                        </a:lnSpc>
                        <a:spcAft>
                          <a:spcPts val="0"/>
                        </a:spcAft>
                        <a:buFont typeface="Wingdings" panose="05000000000000000000" pitchFamily="2" charset="2"/>
                        <a:buChar char=""/>
                      </a:pPr>
                      <a:r>
                        <a:rPr lang="it-IT" sz="1100" dirty="0">
                          <a:effectLst/>
                          <a:latin typeface="+mj-lt"/>
                          <a:ea typeface="Calibri" panose="020F0502020204030204" pitchFamily="34" charset="0"/>
                          <a:cs typeface="Times New Roman" panose="02020603050405020304" pitchFamily="18" charset="0"/>
                        </a:rPr>
                        <a:t>Formulario </a:t>
                      </a:r>
                      <a:r>
                        <a:rPr lang="it-IT" sz="1100" dirty="0" err="1">
                          <a:effectLst/>
                          <a:latin typeface="+mj-lt"/>
                          <a:ea typeface="Calibri" panose="020F0502020204030204" pitchFamily="34" charset="0"/>
                          <a:cs typeface="Times New Roman" panose="02020603050405020304" pitchFamily="18" charset="0"/>
                        </a:rPr>
                        <a:t>All</a:t>
                      </a:r>
                      <a:r>
                        <a:rPr lang="it-IT" sz="1100" dirty="0">
                          <a:effectLst/>
                          <a:latin typeface="+mj-lt"/>
                          <a:ea typeface="Calibri" panose="020F0502020204030204" pitchFamily="34" charset="0"/>
                          <a:cs typeface="Times New Roman" panose="02020603050405020304" pitchFamily="18" charset="0"/>
                        </a:rPr>
                        <a:t>. D;</a:t>
                      </a:r>
                    </a:p>
                    <a:p>
                      <a:pPr marL="342900" lvl="0" indent="-342900" algn="just">
                        <a:lnSpc>
                          <a:spcPct val="115000"/>
                        </a:lnSpc>
                        <a:spcAft>
                          <a:spcPts val="0"/>
                        </a:spcAft>
                        <a:buFont typeface="Wingdings" panose="05000000000000000000" pitchFamily="2" charset="2"/>
                        <a:buChar char=""/>
                      </a:pPr>
                      <a:r>
                        <a:rPr lang="it-IT" sz="1100" dirty="0">
                          <a:effectLst/>
                          <a:latin typeface="+mj-lt"/>
                          <a:ea typeface="Calibri" panose="020F0502020204030204" pitchFamily="34" charset="0"/>
                          <a:cs typeface="Times New Roman" panose="02020603050405020304" pitchFamily="18" charset="0"/>
                        </a:rPr>
                        <a:t>Relazione finale e riepilogo spese: </a:t>
                      </a:r>
                      <a:r>
                        <a:rPr lang="it-IT" sz="1100" dirty="0" err="1">
                          <a:effectLst/>
                          <a:latin typeface="+mj-lt"/>
                          <a:ea typeface="Calibri" panose="020F0502020204030204" pitchFamily="34" charset="0"/>
                          <a:cs typeface="Times New Roman" panose="02020603050405020304" pitchFamily="18" charset="0"/>
                        </a:rPr>
                        <a:t>All</a:t>
                      </a:r>
                      <a:r>
                        <a:rPr lang="it-IT" sz="1100" dirty="0">
                          <a:effectLst/>
                          <a:latin typeface="+mj-lt"/>
                          <a:ea typeface="Calibri" panose="020F0502020204030204" pitchFamily="34" charset="0"/>
                          <a:cs typeface="Times New Roman" panose="02020603050405020304" pitchFamily="18" charset="0"/>
                        </a:rPr>
                        <a:t> D/2;</a:t>
                      </a:r>
                    </a:p>
                    <a:p>
                      <a:pPr marL="113665" algn="just">
                        <a:lnSpc>
                          <a:spcPct val="115000"/>
                        </a:lnSpc>
                        <a:spcAft>
                          <a:spcPts val="0"/>
                        </a:spcAft>
                      </a:pPr>
                      <a:r>
                        <a:rPr lang="it-IT" sz="1100" dirty="0">
                          <a:effectLst/>
                          <a:latin typeface="+mj-lt"/>
                          <a:ea typeface="Calibri" panose="020F0502020204030204" pitchFamily="34" charset="0"/>
                          <a:cs typeface="Times New Roman" panose="02020603050405020304" pitchFamily="18" charset="0"/>
                        </a:rPr>
                        <a:t> </a:t>
                      </a:r>
                    </a:p>
                    <a:p>
                      <a:pPr algn="just">
                        <a:lnSpc>
                          <a:spcPct val="115000"/>
                        </a:lnSpc>
                        <a:spcAft>
                          <a:spcPts val="0"/>
                        </a:spcAft>
                      </a:pPr>
                      <a:r>
                        <a:rPr lang="it-IT" sz="1100" dirty="0">
                          <a:effectLst/>
                          <a:latin typeface="+mj-lt"/>
                          <a:ea typeface="Calibri" panose="020F0502020204030204" pitchFamily="34" charset="0"/>
                          <a:cs typeface="Times New Roman" panose="02020603050405020304" pitchFamily="18" charset="0"/>
                        </a:rPr>
                        <a:t>Da inviare per il tramite dell’Ambasciata o Ufficio Consolare di riferimento</a:t>
                      </a:r>
                      <a:r>
                        <a:rPr lang="it-IT" sz="1100" dirty="0" smtClean="0">
                          <a:effectLst/>
                          <a:latin typeface="+mj-lt"/>
                          <a:ea typeface="Calibri" panose="020F0502020204030204" pitchFamily="34" charset="0"/>
                          <a:cs typeface="Times New Roman" panose="02020603050405020304" pitchFamily="18" charset="0"/>
                        </a:rPr>
                        <a:t>.</a:t>
                      </a:r>
                      <a:endParaRPr lang="it-IT" sz="1100" dirty="0">
                        <a:effectLst/>
                        <a:latin typeface="+mj-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60041346"/>
                  </a:ext>
                </a:extLst>
              </a:tr>
            </a:tbl>
          </a:graphicData>
        </a:graphic>
      </p:graphicFrame>
    </p:spTree>
    <p:extLst>
      <p:ext uri="{BB962C8B-B14F-4D97-AF65-F5344CB8AC3E}">
        <p14:creationId xmlns:p14="http://schemas.microsoft.com/office/powerpoint/2010/main" val="2812013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822" y="116632"/>
            <a:ext cx="9144000" cy="6858000"/>
          </a:xfrm>
          <a:prstGeom prst="rect">
            <a:avLst/>
          </a:prstGeom>
        </p:spPr>
      </p:pic>
      <p:sp>
        <p:nvSpPr>
          <p:cNvPr id="4" name="CasellaDiTesto 3"/>
          <p:cNvSpPr txBox="1"/>
          <p:nvPr/>
        </p:nvSpPr>
        <p:spPr>
          <a:xfrm>
            <a:off x="755576" y="980728"/>
            <a:ext cx="8064896" cy="5447645"/>
          </a:xfrm>
          <a:prstGeom prst="rect">
            <a:avLst/>
          </a:prstGeom>
          <a:noFill/>
        </p:spPr>
        <p:txBody>
          <a:bodyPr wrap="square" rtlCol="0">
            <a:spAutoFit/>
          </a:bodyPr>
          <a:lstStyle/>
          <a:p>
            <a:pPr algn="ctr"/>
            <a:r>
              <a:rPr lang="it-IT" b="1" dirty="0" smtClean="0"/>
              <a:t>I PROGETTI DI MIGLIORAMENTO DELL’OFFERTA FORMATIVA</a:t>
            </a:r>
          </a:p>
          <a:p>
            <a:pPr algn="just"/>
            <a:endParaRPr lang="it-IT" sz="800" b="1" dirty="0"/>
          </a:p>
          <a:p>
            <a:pPr algn="just"/>
            <a:r>
              <a:rPr lang="it-IT" sz="1400" dirty="0"/>
              <a:t>I</a:t>
            </a:r>
            <a:r>
              <a:rPr lang="it-IT" sz="1400" dirty="0" smtClean="0"/>
              <a:t>l </a:t>
            </a:r>
            <a:r>
              <a:rPr lang="it-IT" sz="1400" dirty="0"/>
              <a:t>personale docente e ATA - appartenente al </a:t>
            </a:r>
            <a:r>
              <a:rPr lang="it-IT" sz="1400" dirty="0" smtClean="0"/>
              <a:t>Comparto </a:t>
            </a:r>
            <a:r>
              <a:rPr lang="it-IT" sz="1400" dirty="0"/>
              <a:t>scuola </a:t>
            </a:r>
            <a:r>
              <a:rPr lang="it-IT" sz="1400" dirty="0" smtClean="0"/>
              <a:t>e in </a:t>
            </a:r>
            <a:r>
              <a:rPr lang="it-IT" sz="1400" dirty="0"/>
              <a:t>servizio all’estero con nomina MAECI - ha titolo all’accesso </a:t>
            </a:r>
            <a:r>
              <a:rPr lang="it-IT" sz="1400" dirty="0" smtClean="0"/>
              <a:t>agli emolumenti </a:t>
            </a:r>
            <a:r>
              <a:rPr lang="it-IT" sz="1400" dirty="0"/>
              <a:t>aggiuntivi previsti dal CCNL </a:t>
            </a:r>
            <a:r>
              <a:rPr lang="it-IT" sz="1400" dirty="0" smtClean="0"/>
              <a:t>del </a:t>
            </a:r>
            <a:r>
              <a:rPr lang="it-IT" sz="1400" dirty="0"/>
              <a:t>C</a:t>
            </a:r>
            <a:r>
              <a:rPr lang="it-IT" sz="1400" dirty="0" smtClean="0"/>
              <a:t>omparto </a:t>
            </a:r>
            <a:r>
              <a:rPr lang="it-IT" sz="1400" dirty="0"/>
              <a:t>scuola </a:t>
            </a:r>
            <a:r>
              <a:rPr lang="it-IT" sz="1400" dirty="0" smtClean="0"/>
              <a:t>per la </a:t>
            </a:r>
            <a:r>
              <a:rPr lang="it-IT" sz="1400" dirty="0"/>
              <a:t>realizzazione di Progetti di Miglioramento dell’Offerta Formativa (PMOF).</a:t>
            </a:r>
          </a:p>
          <a:p>
            <a:pPr algn="just"/>
            <a:r>
              <a:rPr lang="it-IT" sz="1400" dirty="0"/>
              <a:t>I progetti devono essere deliberati dai Collegi dei docenti, in servizio </a:t>
            </a:r>
            <a:r>
              <a:rPr lang="it-IT" sz="1400" dirty="0" smtClean="0"/>
              <a:t>nelle Scuole </a:t>
            </a:r>
            <a:r>
              <a:rPr lang="it-IT" sz="1400" dirty="0"/>
              <a:t>italiane statali, nelle sezioni bilingui di scuole straniere </a:t>
            </a:r>
            <a:r>
              <a:rPr lang="it-IT" sz="1400" dirty="0" smtClean="0"/>
              <a:t>e/o internazionali </a:t>
            </a:r>
            <a:r>
              <a:rPr lang="it-IT" sz="1400" dirty="0"/>
              <a:t>e nei Corsi cui all’art. 10 del D.lgs. n. 64/2017.</a:t>
            </a:r>
          </a:p>
          <a:p>
            <a:pPr algn="just"/>
            <a:r>
              <a:rPr lang="it-IT" sz="1400" dirty="0"/>
              <a:t>Si ricorda che i Collegi dei docenti si intendono costituiti se formati da </a:t>
            </a:r>
            <a:r>
              <a:rPr lang="it-IT" sz="1400" dirty="0" smtClean="0"/>
              <a:t>un Dirigente </a:t>
            </a:r>
            <a:r>
              <a:rPr lang="it-IT" sz="1400" dirty="0"/>
              <a:t>scolastico e da almeno tre docenti appartenenti al contingente </a:t>
            </a:r>
            <a:r>
              <a:rPr lang="it-IT" sz="1400" dirty="0" smtClean="0"/>
              <a:t>di personale </a:t>
            </a:r>
            <a:r>
              <a:rPr lang="it-IT" sz="1400" dirty="0"/>
              <a:t>scolastico di nomina MAECI nella stessa Circoscrizione </a:t>
            </a:r>
            <a:r>
              <a:rPr lang="it-IT" sz="1400" dirty="0" smtClean="0"/>
              <a:t>consolare.</a:t>
            </a:r>
          </a:p>
          <a:p>
            <a:pPr algn="just"/>
            <a:r>
              <a:rPr lang="it-IT" sz="1400" dirty="0" smtClean="0"/>
              <a:t>I </a:t>
            </a:r>
            <a:r>
              <a:rPr lang="it-IT" sz="1400" dirty="0"/>
              <a:t>Dirigenti scolastici </a:t>
            </a:r>
            <a:r>
              <a:rPr lang="it-IT" sz="1400" dirty="0" smtClean="0"/>
              <a:t>hanno </a:t>
            </a:r>
            <a:r>
              <a:rPr lang="it-IT" sz="1400" dirty="0"/>
              <a:t>cura di gestire le procedure e gli </a:t>
            </a:r>
            <a:r>
              <a:rPr lang="it-IT" sz="1400" dirty="0" smtClean="0"/>
              <a:t>adempimenti relativi </a:t>
            </a:r>
            <a:r>
              <a:rPr lang="it-IT" sz="1400" dirty="0"/>
              <a:t>ai </a:t>
            </a:r>
            <a:r>
              <a:rPr lang="it-IT" sz="1400" dirty="0" smtClean="0"/>
              <a:t>MOF anche </a:t>
            </a:r>
            <a:r>
              <a:rPr lang="it-IT" sz="1400" dirty="0"/>
              <a:t>per le Circoscrizioni consolari presso le </a:t>
            </a:r>
            <a:r>
              <a:rPr lang="it-IT" sz="1400" dirty="0" smtClean="0"/>
              <a:t>quali hanno </a:t>
            </a:r>
            <a:r>
              <a:rPr lang="it-IT" sz="1400" dirty="0"/>
              <a:t>l’estensione.</a:t>
            </a:r>
          </a:p>
          <a:p>
            <a:pPr algn="just"/>
            <a:r>
              <a:rPr lang="it-IT" sz="1400" dirty="0" smtClean="0"/>
              <a:t>Soprattutto </a:t>
            </a:r>
            <a:r>
              <a:rPr lang="it-IT" sz="1400" dirty="0"/>
              <a:t>nelle scuole secondarie di secondo grado, particolare </a:t>
            </a:r>
            <a:r>
              <a:rPr lang="it-IT" sz="1400" dirty="0" smtClean="0"/>
              <a:t>rilievo potrà </a:t>
            </a:r>
            <a:r>
              <a:rPr lang="it-IT" sz="1400" dirty="0"/>
              <a:t>essere conferito alle iniziative didattiche di </a:t>
            </a:r>
            <a:r>
              <a:rPr lang="it-IT" sz="1400" u="sng" dirty="0"/>
              <a:t>contrasto alla </a:t>
            </a:r>
            <a:r>
              <a:rPr lang="it-IT" sz="1400" u="sng" dirty="0" smtClean="0"/>
              <a:t>dispersione scolastica</a:t>
            </a:r>
            <a:r>
              <a:rPr lang="it-IT" sz="1400" dirty="0"/>
              <a:t>.</a:t>
            </a:r>
          </a:p>
          <a:p>
            <a:pPr algn="just"/>
            <a:r>
              <a:rPr lang="it-IT" sz="1400" dirty="0"/>
              <a:t>Allo stesso tempo, si sottolinea l’opportunità di avviare progetti </a:t>
            </a:r>
            <a:r>
              <a:rPr lang="it-IT" sz="1400" dirty="0" smtClean="0"/>
              <a:t>mirati all’</a:t>
            </a:r>
            <a:r>
              <a:rPr lang="it-IT" sz="1400" u="sng" dirty="0" smtClean="0"/>
              <a:t>orientamento </a:t>
            </a:r>
            <a:r>
              <a:rPr lang="it-IT" sz="1400" u="sng" dirty="0"/>
              <a:t>universitario</a:t>
            </a:r>
            <a:r>
              <a:rPr lang="it-IT" sz="1400" dirty="0"/>
              <a:t> con particolare riguardo alle offerte </a:t>
            </a:r>
            <a:r>
              <a:rPr lang="it-IT" sz="1400" dirty="0" smtClean="0"/>
              <a:t>formative degli </a:t>
            </a:r>
            <a:r>
              <a:rPr lang="it-IT" sz="1400" dirty="0"/>
              <a:t>atenei italiani e alla collaborazione con altre realtà presenti </a:t>
            </a:r>
            <a:r>
              <a:rPr lang="it-IT" sz="1400" dirty="0" smtClean="0"/>
              <a:t>sul territorio </a:t>
            </a:r>
            <a:r>
              <a:rPr lang="it-IT" sz="1400" dirty="0"/>
              <a:t>(ad es. istituzioni culturali quali Istituti Italiani di </a:t>
            </a:r>
            <a:r>
              <a:rPr lang="it-IT" sz="1400" dirty="0" smtClean="0"/>
              <a:t>Cultura, biblioteche</a:t>
            </a:r>
            <a:r>
              <a:rPr lang="it-IT" sz="1400" dirty="0"/>
              <a:t>, Università ecc.) al fine di sostenere e promuovere la </a:t>
            </a:r>
            <a:r>
              <a:rPr lang="it-IT" sz="1400" dirty="0" smtClean="0"/>
              <a:t>diffusione della </a:t>
            </a:r>
            <a:r>
              <a:rPr lang="it-IT" sz="1400" dirty="0"/>
              <a:t>lingua e della cultura italiana. Laddove ritenuto fattibile, </a:t>
            </a:r>
            <a:r>
              <a:rPr lang="it-IT" sz="1400" dirty="0" smtClean="0"/>
              <a:t>potrebbero essere </a:t>
            </a:r>
            <a:r>
              <a:rPr lang="it-IT" sz="1400" dirty="0"/>
              <a:t>anche proposti </a:t>
            </a:r>
            <a:r>
              <a:rPr lang="it-IT" sz="1400" u="sng" dirty="0"/>
              <a:t>progetti di ricerca </a:t>
            </a:r>
            <a:r>
              <a:rPr lang="it-IT" sz="1400" dirty="0"/>
              <a:t>sulla storia delle Scuole </a:t>
            </a:r>
            <a:r>
              <a:rPr lang="it-IT" sz="1400" dirty="0" smtClean="0"/>
              <a:t>Italiane all'estero</a:t>
            </a:r>
            <a:r>
              <a:rPr lang="it-IT" sz="1400" dirty="0"/>
              <a:t>.</a:t>
            </a:r>
          </a:p>
          <a:p>
            <a:pPr algn="just"/>
            <a:r>
              <a:rPr lang="it-IT" sz="1400" dirty="0"/>
              <a:t>E' possibile remunerare solo le ore svolte oltre l’orario obbligatorio </a:t>
            </a:r>
            <a:r>
              <a:rPr lang="it-IT" sz="1400" dirty="0" smtClean="0"/>
              <a:t>di insegnamento</a:t>
            </a:r>
            <a:r>
              <a:rPr lang="it-IT" sz="1400" dirty="0"/>
              <a:t>.</a:t>
            </a:r>
          </a:p>
          <a:p>
            <a:pPr algn="just"/>
            <a:r>
              <a:rPr lang="it-IT" sz="1400" dirty="0"/>
              <a:t>Per quanto riguarda i progetti finalizzati all’</a:t>
            </a:r>
            <a:r>
              <a:rPr lang="it-IT" sz="1400" u="sng" dirty="0"/>
              <a:t>integrazione di </a:t>
            </a:r>
            <a:r>
              <a:rPr lang="it-IT" sz="1400" u="sng" dirty="0" smtClean="0"/>
              <a:t>alunni disabili</a:t>
            </a:r>
            <a:r>
              <a:rPr lang="it-IT" sz="1400" dirty="0" smtClean="0"/>
              <a:t>, </a:t>
            </a:r>
            <a:r>
              <a:rPr lang="it-IT" sz="1400" dirty="0"/>
              <a:t>iscritti con certificazione, e all’inclusione di alunni </a:t>
            </a:r>
            <a:r>
              <a:rPr lang="it-IT" sz="1400" dirty="0" smtClean="0"/>
              <a:t>con bisogni </a:t>
            </a:r>
            <a:r>
              <a:rPr lang="it-IT" sz="1400" dirty="0"/>
              <a:t>educativi speciali nelle scuole statali nonché a quelli </a:t>
            </a:r>
            <a:r>
              <a:rPr lang="it-IT" sz="1400" dirty="0" smtClean="0"/>
              <a:t>programmati nell’ambito </a:t>
            </a:r>
            <a:r>
              <a:rPr lang="it-IT" sz="1400" dirty="0"/>
              <a:t>di formali accordi con le Autorità </a:t>
            </a:r>
            <a:r>
              <a:rPr lang="it-IT" sz="1400" dirty="0" smtClean="0"/>
              <a:t>locali, </a:t>
            </a:r>
            <a:r>
              <a:rPr lang="it-IT" sz="1400" dirty="0"/>
              <a:t>questi </a:t>
            </a:r>
            <a:r>
              <a:rPr lang="it-IT" sz="1400" dirty="0" smtClean="0"/>
              <a:t>potranno essere </a:t>
            </a:r>
            <a:r>
              <a:rPr lang="it-IT" sz="1400" dirty="0"/>
              <a:t>attivati nel limite di quelli approvati </a:t>
            </a:r>
            <a:r>
              <a:rPr lang="it-IT" sz="1400" dirty="0" smtClean="0"/>
              <a:t>l’anno precedente. </a:t>
            </a:r>
            <a:r>
              <a:rPr lang="it-IT" sz="1400" dirty="0"/>
              <a:t>Le </a:t>
            </a:r>
            <a:r>
              <a:rPr lang="it-IT" sz="1400" dirty="0" smtClean="0"/>
              <a:t>ulteriori richieste possono essere </a:t>
            </a:r>
            <a:r>
              <a:rPr lang="it-IT" sz="1400" dirty="0"/>
              <a:t>autorizzate previa verifica dei limiti di spesa </a:t>
            </a:r>
            <a:r>
              <a:rPr lang="it-IT" sz="1400" dirty="0" smtClean="0"/>
              <a:t>previsti.</a:t>
            </a:r>
            <a:endParaRPr lang="it-IT" sz="1400" dirty="0"/>
          </a:p>
        </p:txBody>
      </p:sp>
    </p:spTree>
    <p:extLst>
      <p:ext uri="{BB962C8B-B14F-4D97-AF65-F5344CB8AC3E}">
        <p14:creationId xmlns:p14="http://schemas.microsoft.com/office/powerpoint/2010/main" val="13885159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822" y="116632"/>
            <a:ext cx="9144000" cy="6858000"/>
          </a:xfrm>
          <a:prstGeom prst="rect">
            <a:avLst/>
          </a:prstGeom>
        </p:spPr>
      </p:pic>
      <p:sp>
        <p:nvSpPr>
          <p:cNvPr id="4" name="CasellaDiTesto 3"/>
          <p:cNvSpPr txBox="1"/>
          <p:nvPr/>
        </p:nvSpPr>
        <p:spPr>
          <a:xfrm>
            <a:off x="755576" y="980728"/>
            <a:ext cx="8064896" cy="5232202"/>
          </a:xfrm>
          <a:prstGeom prst="rect">
            <a:avLst/>
          </a:prstGeom>
          <a:noFill/>
        </p:spPr>
        <p:txBody>
          <a:bodyPr wrap="square" rtlCol="0">
            <a:spAutoFit/>
          </a:bodyPr>
          <a:lstStyle/>
          <a:p>
            <a:pPr algn="ctr"/>
            <a:r>
              <a:rPr lang="it-IT" b="1" dirty="0" smtClean="0"/>
              <a:t>I PROGETTI DI MIGLIORAMENTO DELL’OFFERTA FORMATIVA (segue)</a:t>
            </a:r>
          </a:p>
          <a:p>
            <a:pPr algn="ctr"/>
            <a:endParaRPr lang="it-IT" sz="800" b="1" dirty="0" smtClean="0"/>
          </a:p>
          <a:p>
            <a:pPr algn="just"/>
            <a:r>
              <a:rPr lang="it-IT" sz="1400" dirty="0"/>
              <a:t>Nella redazione dei progetti occorrerà attenersi ai seguenti </a:t>
            </a:r>
            <a:r>
              <a:rPr lang="it-IT" sz="1400" b="1" dirty="0" smtClean="0"/>
              <a:t>CRITERI</a:t>
            </a:r>
            <a:r>
              <a:rPr lang="it-IT" sz="1400" dirty="0" smtClean="0"/>
              <a:t>:</a:t>
            </a:r>
          </a:p>
          <a:p>
            <a:pPr algn="just"/>
            <a:endParaRPr lang="it-IT" sz="1400" dirty="0"/>
          </a:p>
          <a:p>
            <a:pPr marL="285750" indent="-285750" algn="just">
              <a:buFontTx/>
              <a:buChar char="-"/>
            </a:pPr>
            <a:r>
              <a:rPr lang="it-IT" sz="1400" dirty="0" smtClean="0"/>
              <a:t>i </a:t>
            </a:r>
            <a:r>
              <a:rPr lang="it-IT" sz="1400" dirty="0"/>
              <a:t>progetti potranno caratterizzarsi sia come attività di </a:t>
            </a:r>
            <a:r>
              <a:rPr lang="it-IT" sz="1400" u="sng" dirty="0"/>
              <a:t>miglioramento</a:t>
            </a:r>
            <a:r>
              <a:rPr lang="it-IT" sz="1400" dirty="0"/>
              <a:t> che come attività di </a:t>
            </a:r>
            <a:r>
              <a:rPr lang="it-IT" sz="1400" u="sng" dirty="0"/>
              <a:t>ampliamento</a:t>
            </a:r>
            <a:r>
              <a:rPr lang="it-IT" sz="1400" dirty="0"/>
              <a:t> dell’offerta formativa</a:t>
            </a:r>
            <a:r>
              <a:rPr lang="it-IT" sz="1400" dirty="0" smtClean="0"/>
              <a:t>;</a:t>
            </a:r>
            <a:endParaRPr lang="it-IT" sz="1400" dirty="0"/>
          </a:p>
          <a:p>
            <a:pPr marL="285750" indent="-285750" algn="just">
              <a:buFontTx/>
              <a:buChar char="-"/>
            </a:pPr>
            <a:r>
              <a:rPr lang="it-IT" sz="1400" dirty="0" smtClean="0"/>
              <a:t>le </a:t>
            </a:r>
            <a:r>
              <a:rPr lang="it-IT" sz="1400" dirty="0"/>
              <a:t>scuole statali potranno ricorrere ai progetti MOF per le attività di </a:t>
            </a:r>
            <a:r>
              <a:rPr lang="it-IT" sz="1400" u="sng" dirty="0" smtClean="0"/>
              <a:t>recupero</a:t>
            </a:r>
            <a:r>
              <a:rPr lang="it-IT" sz="1400" dirty="0" smtClean="0"/>
              <a:t> degli apprendimenti;</a:t>
            </a:r>
          </a:p>
          <a:p>
            <a:pPr marL="285750" indent="-285750" algn="just">
              <a:buFontTx/>
              <a:buChar char="-"/>
            </a:pPr>
            <a:r>
              <a:rPr lang="it-IT" sz="1400" dirty="0" smtClean="0"/>
              <a:t>le </a:t>
            </a:r>
            <a:r>
              <a:rPr lang="it-IT" sz="1400" dirty="0"/>
              <a:t>ore d’insegnamento e/o di non insegnamento necessarie alla realizzazione di ciascun progetto dovranno svolgersi </a:t>
            </a:r>
            <a:r>
              <a:rPr lang="it-IT" sz="1400" u="sng" dirty="0"/>
              <a:t>in aggiunta all’orario di servizio </a:t>
            </a:r>
            <a:r>
              <a:rPr lang="it-IT" sz="1400" dirty="0"/>
              <a:t>del docente e oltre l’ordinario orario scolastico degli studenti; si rammenta che per ore di insegnamento si intendono le ore di docenza rivolte agli allievi e per ore di non insegnamento si intendono le ore di progettazione e produzione di materiali </a:t>
            </a:r>
            <a:r>
              <a:rPr lang="it-IT" sz="1400" dirty="0" smtClean="0"/>
              <a:t>didattici;</a:t>
            </a:r>
            <a:endParaRPr lang="it-IT" sz="1400" dirty="0"/>
          </a:p>
          <a:p>
            <a:pPr marL="285750" indent="-285750" algn="just">
              <a:buFontTx/>
              <a:buChar char="-"/>
            </a:pPr>
            <a:r>
              <a:rPr lang="it-IT" sz="1400" dirty="0" smtClean="0"/>
              <a:t>nel </a:t>
            </a:r>
            <a:r>
              <a:rPr lang="it-IT" sz="1400" dirty="0"/>
              <a:t>caso di progetti specifici, rivolti all’integrazione di alunni disabili, le ore d’insegnamento potranno svolgersi nell’ordinario orario scolastico degli studenti e in aggiunta al regolare orario di servizio dei docenti coinvolti nel </a:t>
            </a:r>
            <a:r>
              <a:rPr lang="it-IT" sz="1400" dirty="0" smtClean="0"/>
              <a:t>progetto;</a:t>
            </a:r>
            <a:endParaRPr lang="it-IT" sz="1400" dirty="0"/>
          </a:p>
          <a:p>
            <a:pPr marL="285750" indent="-285750" algn="just">
              <a:buFontTx/>
              <a:buChar char="-"/>
            </a:pPr>
            <a:r>
              <a:rPr lang="it-IT" sz="1400" dirty="0" smtClean="0"/>
              <a:t>non </a:t>
            </a:r>
            <a:r>
              <a:rPr lang="it-IT" sz="1400" dirty="0"/>
              <a:t>è possibile retribuire frazioni di ore di insegnamento e/o di non insegnamento con riferimento al totale delle ore </a:t>
            </a:r>
            <a:r>
              <a:rPr lang="it-IT" sz="1400" dirty="0" smtClean="0"/>
              <a:t>effettuate;</a:t>
            </a:r>
            <a:endParaRPr lang="it-IT" sz="1400" dirty="0"/>
          </a:p>
          <a:p>
            <a:pPr marL="285750" indent="-285750" algn="just">
              <a:buFontTx/>
              <a:buChar char="-"/>
            </a:pPr>
            <a:r>
              <a:rPr lang="it-IT" sz="1400" dirty="0" smtClean="0"/>
              <a:t>il </a:t>
            </a:r>
            <a:r>
              <a:rPr lang="it-IT" sz="1400" u="sng" dirty="0"/>
              <a:t>coordinamento</a:t>
            </a:r>
            <a:r>
              <a:rPr lang="it-IT" sz="1400" dirty="0"/>
              <a:t> necessario alla realizzazione dei progetti sarà considerato come orario aggiuntivo di non </a:t>
            </a:r>
            <a:r>
              <a:rPr lang="it-IT" sz="1400" dirty="0" smtClean="0"/>
              <a:t>insegnamento;</a:t>
            </a:r>
            <a:endParaRPr lang="it-IT" sz="1400" dirty="0"/>
          </a:p>
          <a:p>
            <a:pPr marL="285750" indent="-285750" algn="just">
              <a:buFontTx/>
              <a:buChar char="-"/>
            </a:pPr>
            <a:r>
              <a:rPr lang="it-IT" sz="1400" dirty="0" smtClean="0"/>
              <a:t>i </a:t>
            </a:r>
            <a:r>
              <a:rPr lang="it-IT" sz="1400" dirty="0"/>
              <a:t>docenti dovranno garantire la presenza in servizio nella sede fino a completamento del </a:t>
            </a:r>
            <a:r>
              <a:rPr lang="it-IT" sz="1400" dirty="0" smtClean="0"/>
              <a:t>progetto;</a:t>
            </a:r>
            <a:endParaRPr lang="it-IT" sz="1400" dirty="0"/>
          </a:p>
          <a:p>
            <a:pPr marL="285750" indent="-285750" algn="just">
              <a:buFontTx/>
              <a:buChar char="-"/>
            </a:pPr>
            <a:r>
              <a:rPr lang="it-IT" sz="1400" dirty="0" smtClean="0"/>
              <a:t>il </a:t>
            </a:r>
            <a:r>
              <a:rPr lang="it-IT" sz="1400" dirty="0"/>
              <a:t>supporto degli assistenti amministrativi, ove strettamente necessario in rapporto alla complessità e al numero dei progetti, dovrà espletarsi </a:t>
            </a:r>
            <a:r>
              <a:rPr lang="it-IT" sz="1400" u="sng" dirty="0"/>
              <a:t>oltre il regolare orario di servizio </a:t>
            </a:r>
            <a:r>
              <a:rPr lang="it-IT" sz="1400" dirty="0"/>
              <a:t>e dovrà essere dettagliatamente e documentato; </a:t>
            </a:r>
          </a:p>
          <a:p>
            <a:pPr marL="285750" indent="-285750" algn="just">
              <a:buFontTx/>
              <a:buChar char="-"/>
            </a:pPr>
            <a:r>
              <a:rPr lang="it-IT" sz="1400" dirty="0" smtClean="0"/>
              <a:t>l’importo </a:t>
            </a:r>
            <a:r>
              <a:rPr lang="it-IT" sz="1400" dirty="0"/>
              <a:t>totale corrispondente alle ore (di insegnamento e/o di non insegnamento) del singolo progetto non potrà superare a consuntivo quanto comunicato in fase di preventivo</a:t>
            </a:r>
            <a:r>
              <a:rPr lang="it-IT" sz="1400" dirty="0" smtClean="0"/>
              <a:t>.</a:t>
            </a:r>
            <a:endParaRPr lang="it-IT" sz="1400" dirty="0"/>
          </a:p>
        </p:txBody>
      </p:sp>
    </p:spTree>
    <p:extLst>
      <p:ext uri="{BB962C8B-B14F-4D97-AF65-F5344CB8AC3E}">
        <p14:creationId xmlns:p14="http://schemas.microsoft.com/office/powerpoint/2010/main" val="21888381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822" y="116632"/>
            <a:ext cx="9144000" cy="6858000"/>
          </a:xfrm>
          <a:prstGeom prst="rect">
            <a:avLst/>
          </a:prstGeom>
        </p:spPr>
      </p:pic>
      <p:sp>
        <p:nvSpPr>
          <p:cNvPr id="4" name="CasellaDiTesto 3"/>
          <p:cNvSpPr txBox="1"/>
          <p:nvPr/>
        </p:nvSpPr>
        <p:spPr>
          <a:xfrm>
            <a:off x="755576" y="980728"/>
            <a:ext cx="8064896" cy="4647426"/>
          </a:xfrm>
          <a:prstGeom prst="rect">
            <a:avLst/>
          </a:prstGeom>
          <a:noFill/>
        </p:spPr>
        <p:txBody>
          <a:bodyPr wrap="square" rtlCol="0">
            <a:spAutoFit/>
          </a:bodyPr>
          <a:lstStyle/>
          <a:p>
            <a:pPr algn="ctr"/>
            <a:r>
              <a:rPr lang="it-IT" b="1" dirty="0" smtClean="0"/>
              <a:t>I PROGETTI DI MIGLIORAMENTO DELL’OFFERTA FORMATIVA (segue)</a:t>
            </a:r>
          </a:p>
          <a:p>
            <a:pPr algn="ctr"/>
            <a:endParaRPr lang="it-IT" sz="800" b="1" dirty="0" smtClean="0"/>
          </a:p>
          <a:p>
            <a:pPr algn="just"/>
            <a:r>
              <a:rPr lang="it-IT" dirty="0"/>
              <a:t>Si rammenta la necessità</a:t>
            </a:r>
            <a:r>
              <a:rPr lang="it-IT" dirty="0" smtClean="0"/>
              <a:t>:</a:t>
            </a:r>
          </a:p>
          <a:p>
            <a:pPr algn="just"/>
            <a:endParaRPr lang="it-IT" dirty="0"/>
          </a:p>
          <a:p>
            <a:pPr algn="just"/>
            <a:r>
              <a:rPr lang="it-IT" dirty="0"/>
              <a:t>1. di compilazione </a:t>
            </a:r>
            <a:r>
              <a:rPr lang="it-IT" dirty="0" smtClean="0"/>
              <a:t>degli </a:t>
            </a:r>
            <a:r>
              <a:rPr lang="it-IT" dirty="0"/>
              <a:t>appositi registri che attestino le ore di </a:t>
            </a:r>
            <a:r>
              <a:rPr lang="it-IT" dirty="0" smtClean="0"/>
              <a:t>insegnamento effettivamente </a:t>
            </a:r>
            <a:r>
              <a:rPr lang="it-IT" dirty="0"/>
              <a:t>svolte, ai fini della realizzazione dei progetti di </a:t>
            </a:r>
            <a:r>
              <a:rPr lang="it-IT" dirty="0" smtClean="0"/>
              <a:t>Miglioramento </a:t>
            </a:r>
            <a:r>
              <a:rPr lang="it-IT" smtClean="0"/>
              <a:t>dell’Offerta Formativa;</a:t>
            </a:r>
            <a:endParaRPr lang="it-IT" dirty="0" smtClean="0"/>
          </a:p>
          <a:p>
            <a:pPr algn="just"/>
            <a:endParaRPr lang="it-IT" dirty="0"/>
          </a:p>
          <a:p>
            <a:pPr algn="just"/>
            <a:r>
              <a:rPr lang="it-IT" dirty="0"/>
              <a:t>2. che i progetti, oltre ad essere coerenti con il PTOF, siano </a:t>
            </a:r>
            <a:r>
              <a:rPr lang="it-IT" dirty="0" smtClean="0"/>
              <a:t>contestualizzati alle </a:t>
            </a:r>
            <a:r>
              <a:rPr lang="it-IT" dirty="0"/>
              <a:t>esigenze formative e, qualora affrontino tematiche sensibili in </a:t>
            </a:r>
            <a:r>
              <a:rPr lang="it-IT" dirty="0" smtClean="0"/>
              <a:t>relazione al </a:t>
            </a:r>
            <a:r>
              <a:rPr lang="it-IT" dirty="0"/>
              <a:t>Paese, siano condivise con l’Ambasciata e l’Ufficio Consolare </a:t>
            </a:r>
            <a:r>
              <a:rPr lang="it-IT" dirty="0" smtClean="0"/>
              <a:t>di riferimento</a:t>
            </a:r>
            <a:r>
              <a:rPr lang="it-IT" dirty="0"/>
              <a:t>, unitamente all’Ufficio V della DGSP</a:t>
            </a:r>
            <a:r>
              <a:rPr lang="it-IT" dirty="0" smtClean="0"/>
              <a:t>;</a:t>
            </a:r>
          </a:p>
          <a:p>
            <a:pPr algn="just"/>
            <a:endParaRPr lang="it-IT" dirty="0"/>
          </a:p>
          <a:p>
            <a:pPr algn="just"/>
            <a:r>
              <a:rPr lang="it-IT" dirty="0"/>
              <a:t>3. che siano messi in rilievo gli aspetti eventualmente innovativi</a:t>
            </a:r>
            <a:r>
              <a:rPr lang="it-IT" dirty="0" smtClean="0"/>
              <a:t>;</a:t>
            </a:r>
          </a:p>
          <a:p>
            <a:pPr algn="just"/>
            <a:endParaRPr lang="it-IT" dirty="0"/>
          </a:p>
          <a:p>
            <a:pPr algn="just"/>
            <a:r>
              <a:rPr lang="it-IT" dirty="0"/>
              <a:t>4. che le attività di recupero siano programmate in modo organico e </a:t>
            </a:r>
            <a:r>
              <a:rPr lang="it-IT" dirty="0" smtClean="0"/>
              <a:t>in relazione </a:t>
            </a:r>
            <a:r>
              <a:rPr lang="it-IT" dirty="0"/>
              <a:t>alle specifiche esigenze delle scuole.</a:t>
            </a:r>
            <a:endParaRPr lang="it-IT" sz="1400" dirty="0"/>
          </a:p>
        </p:txBody>
      </p:sp>
    </p:spTree>
    <p:extLst>
      <p:ext uri="{BB962C8B-B14F-4D97-AF65-F5344CB8AC3E}">
        <p14:creationId xmlns:p14="http://schemas.microsoft.com/office/powerpoint/2010/main" val="5560839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822" y="116632"/>
            <a:ext cx="9144000" cy="6858000"/>
          </a:xfrm>
          <a:prstGeom prst="rect">
            <a:avLst/>
          </a:prstGeom>
        </p:spPr>
      </p:pic>
      <p:sp>
        <p:nvSpPr>
          <p:cNvPr id="4" name="CasellaDiTesto 3"/>
          <p:cNvSpPr txBox="1"/>
          <p:nvPr/>
        </p:nvSpPr>
        <p:spPr>
          <a:xfrm>
            <a:off x="611560" y="980728"/>
            <a:ext cx="8424936" cy="5970865"/>
          </a:xfrm>
          <a:prstGeom prst="rect">
            <a:avLst/>
          </a:prstGeom>
          <a:noFill/>
        </p:spPr>
        <p:txBody>
          <a:bodyPr wrap="square" rtlCol="0">
            <a:spAutoFit/>
          </a:bodyPr>
          <a:lstStyle/>
          <a:p>
            <a:pPr algn="ctr"/>
            <a:r>
              <a:rPr lang="it-IT" b="1" dirty="0" smtClean="0"/>
              <a:t>I PROGETTI DI MIGLIORAMENTO DELL’OFFERTA FORMATIVA (segue)</a:t>
            </a:r>
          </a:p>
          <a:p>
            <a:pPr algn="ctr"/>
            <a:r>
              <a:rPr lang="it-IT" sz="1400" b="1" dirty="0"/>
              <a:t>ASPETTI PROCEDURALI</a:t>
            </a:r>
            <a:endParaRPr lang="it-IT" sz="1400" dirty="0"/>
          </a:p>
          <a:p>
            <a:r>
              <a:rPr lang="it-IT" sz="1400" b="1" dirty="0" smtClean="0"/>
              <a:t>REGISTRI</a:t>
            </a:r>
            <a:endParaRPr lang="it-IT" sz="1400" dirty="0"/>
          </a:p>
          <a:p>
            <a:pPr algn="just"/>
            <a:r>
              <a:rPr lang="it-IT" sz="1400" dirty="0"/>
              <a:t>Le ore di insegnamento dovranno risultare da appositi registri. Tali registri riporteranno: data, orario, argomento delle lezioni, presenze degli alunni, firma del docente e controfirma del Dirigente scolastico (o in sua assenza dall’autorità diplomatica di riferimento) e dovranno essere compilati, in </a:t>
            </a:r>
            <a:r>
              <a:rPr lang="it-IT" sz="1400" u="sng" dirty="0"/>
              <a:t>ogni parte</a:t>
            </a:r>
            <a:r>
              <a:rPr lang="it-IT" sz="1400" dirty="0"/>
              <a:t>, con </a:t>
            </a:r>
            <a:r>
              <a:rPr lang="it-IT" sz="1400" u="sng" dirty="0"/>
              <a:t>la massima attenzione</a:t>
            </a:r>
            <a:r>
              <a:rPr lang="it-IT" sz="1400" dirty="0"/>
              <a:t>. L’Ufficio V potrà effettuare controlli a campione sui registri</a:t>
            </a:r>
            <a:r>
              <a:rPr lang="it-IT" sz="1400" dirty="0" smtClean="0"/>
              <a:t>.</a:t>
            </a:r>
          </a:p>
          <a:p>
            <a:pPr algn="just"/>
            <a:endParaRPr lang="it-IT" sz="1400" dirty="0"/>
          </a:p>
          <a:p>
            <a:pPr algn="just"/>
            <a:r>
              <a:rPr lang="it-IT" sz="1400" dirty="0"/>
              <a:t> </a:t>
            </a:r>
            <a:r>
              <a:rPr lang="it-IT" sz="1400" b="1" dirty="0" smtClean="0"/>
              <a:t>A</a:t>
            </a:r>
            <a:r>
              <a:rPr lang="it-IT" sz="1400" b="1" dirty="0"/>
              <a:t>. FASE </a:t>
            </a:r>
            <a:r>
              <a:rPr lang="it-IT" sz="1400" b="1" dirty="0" smtClean="0"/>
              <a:t>PREVENTIVA</a:t>
            </a:r>
          </a:p>
          <a:p>
            <a:pPr algn="just"/>
            <a:endParaRPr lang="it-IT" sz="800" dirty="0"/>
          </a:p>
          <a:p>
            <a:pPr algn="just"/>
            <a:r>
              <a:rPr lang="it-IT" sz="1400" dirty="0"/>
              <a:t>Si raccomanda ai Dirigenti scolastici di inoltrare all’Ufficio V, entro la data indicata </a:t>
            </a:r>
            <a:r>
              <a:rPr lang="it-IT" sz="1400" dirty="0" smtClean="0"/>
              <a:t>nell’annuale </a:t>
            </a:r>
            <a:r>
              <a:rPr lang="it-IT" sz="1400" dirty="0"/>
              <a:t>messaggio:</a:t>
            </a:r>
          </a:p>
          <a:p>
            <a:pPr lvl="0" algn="just"/>
            <a:r>
              <a:rPr lang="it-IT" sz="1400" b="1" dirty="0"/>
              <a:t>la scheda riepilogativa dei progetti approvati dal Collegio dei docenti </a:t>
            </a:r>
            <a:r>
              <a:rPr lang="it-IT" sz="1400" dirty="0"/>
              <a:t>(Allegato 1); </a:t>
            </a:r>
          </a:p>
          <a:p>
            <a:pPr lvl="0" algn="just"/>
            <a:r>
              <a:rPr lang="it-IT" sz="1400" b="1" dirty="0"/>
              <a:t>la scheda dettagliata per ciascun progetto </a:t>
            </a:r>
            <a:r>
              <a:rPr lang="it-IT" sz="1400" dirty="0"/>
              <a:t>(Allegato 2);</a:t>
            </a:r>
          </a:p>
          <a:p>
            <a:pPr lvl="0" algn="just"/>
            <a:r>
              <a:rPr lang="it-IT" sz="1400" b="1" dirty="0"/>
              <a:t>l’estratto della delibera del Collegio dei docenti di approvazione dei progetti</a:t>
            </a:r>
            <a:r>
              <a:rPr lang="it-IT" sz="1400" dirty="0" smtClean="0"/>
              <a:t>.</a:t>
            </a:r>
            <a:endParaRPr lang="it-IT" sz="1400" dirty="0"/>
          </a:p>
          <a:p>
            <a:pPr algn="just"/>
            <a:r>
              <a:rPr lang="it-IT" sz="1400" dirty="0"/>
              <a:t>La documentazione originale, riguardante i progetti, resterà agli atti della scuola, comprese le lettere di incarico del personale, docente e ATA (Allegato 3), che verranno redatte dal Dirigente scolastico</a:t>
            </a:r>
            <a:r>
              <a:rPr lang="it-IT" sz="1400" dirty="0" smtClean="0"/>
              <a:t>.</a:t>
            </a:r>
            <a:endParaRPr lang="it-IT" sz="1400" dirty="0"/>
          </a:p>
          <a:p>
            <a:pPr algn="just"/>
            <a:r>
              <a:rPr lang="it-IT" sz="1400" dirty="0"/>
              <a:t> La documentazione richiesta – corredata dalla consueta dichiarazione di conformità agli originali depositati in Sede e dalla nota di consegna dei documenti da parte dell’Istituzione scolastica alla Rappresentanza Diplomatica – deve essere inoltrata a questo Ufficio V esclusivamente mediante posta elettronica certificata all’indirizzo: </a:t>
            </a:r>
            <a:r>
              <a:rPr lang="it-IT" sz="1400" u="sng" dirty="0">
                <a:hlinkClick r:id="rId3"/>
              </a:rPr>
              <a:t>dgsp.05@cert.esteri.it</a:t>
            </a:r>
            <a:r>
              <a:rPr lang="it-IT" sz="1400" dirty="0" smtClean="0"/>
              <a:t>.</a:t>
            </a:r>
            <a:endParaRPr lang="it-IT" sz="1400" dirty="0"/>
          </a:p>
          <a:p>
            <a:pPr algn="just"/>
            <a:r>
              <a:rPr lang="it-IT" sz="1400" dirty="0"/>
              <a:t>Si sottolinea che la documentazione incompleta o inviata ad un indirizzo diverso da quello sopraindicato o pervenuta allo scrivente Ufficio oltre il termine previsto non verrà presa in considerazione e non saranno pertanto ammesse successive integrazioni. </a:t>
            </a:r>
          </a:p>
          <a:p>
            <a:pPr algn="just"/>
            <a:r>
              <a:rPr lang="it-IT" sz="1400" dirty="0"/>
              <a:t>Non saranno presi in considerazione progetti redatti su modulistica differente da quella </a:t>
            </a:r>
            <a:r>
              <a:rPr lang="it-IT" sz="1400" dirty="0" smtClean="0"/>
              <a:t>inviata, </a:t>
            </a:r>
            <a:r>
              <a:rPr lang="it-IT" sz="1400" dirty="0"/>
              <a:t>né anticipi degli stessi via fax o via e-mail</a:t>
            </a:r>
            <a:r>
              <a:rPr lang="it-IT" sz="1400" dirty="0" smtClean="0"/>
              <a:t>.</a:t>
            </a:r>
            <a:endParaRPr lang="it-IT" sz="1400" dirty="0"/>
          </a:p>
          <a:p>
            <a:pPr algn="just"/>
            <a:r>
              <a:rPr lang="it-IT" sz="1400" dirty="0"/>
              <a:t>Le copie cartacee con firma originale devono essere conservate agli atti delle Istituzioni scolastiche. Esse dovranno pervenire al MAECI solo a seguito di esplicita richiesta</a:t>
            </a:r>
            <a:r>
              <a:rPr lang="it-IT" sz="1400" dirty="0" smtClean="0"/>
              <a:t>.</a:t>
            </a:r>
            <a:endParaRPr lang="it-IT" sz="1400" dirty="0"/>
          </a:p>
        </p:txBody>
      </p:sp>
    </p:spTree>
    <p:extLst>
      <p:ext uri="{BB962C8B-B14F-4D97-AF65-F5344CB8AC3E}">
        <p14:creationId xmlns:p14="http://schemas.microsoft.com/office/powerpoint/2010/main" val="6175173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822" y="116632"/>
            <a:ext cx="9144000" cy="6858000"/>
          </a:xfrm>
          <a:prstGeom prst="rect">
            <a:avLst/>
          </a:prstGeom>
        </p:spPr>
      </p:pic>
      <p:sp>
        <p:nvSpPr>
          <p:cNvPr id="4" name="CasellaDiTesto 3"/>
          <p:cNvSpPr txBox="1"/>
          <p:nvPr/>
        </p:nvSpPr>
        <p:spPr>
          <a:xfrm>
            <a:off x="539552" y="908720"/>
            <a:ext cx="8424936" cy="2523768"/>
          </a:xfrm>
          <a:prstGeom prst="rect">
            <a:avLst/>
          </a:prstGeom>
          <a:noFill/>
        </p:spPr>
        <p:txBody>
          <a:bodyPr wrap="square" rtlCol="0">
            <a:spAutoFit/>
          </a:bodyPr>
          <a:lstStyle/>
          <a:p>
            <a:pPr algn="ctr"/>
            <a:r>
              <a:rPr lang="it-IT" b="1" dirty="0" smtClean="0"/>
              <a:t>I PROGETTI DI MIGLIORAMENTO DELL’OFFERTA FORMATIVA (segue)</a:t>
            </a:r>
          </a:p>
          <a:p>
            <a:pPr algn="ctr"/>
            <a:r>
              <a:rPr lang="it-IT" sz="1400" b="1" dirty="0"/>
              <a:t>ASPETTI </a:t>
            </a:r>
            <a:r>
              <a:rPr lang="it-IT" sz="1400" b="1" dirty="0" smtClean="0"/>
              <a:t>PROCEDURALI</a:t>
            </a:r>
          </a:p>
          <a:p>
            <a:pPr algn="ctr"/>
            <a:endParaRPr lang="it-IT" sz="1400" b="1" dirty="0" smtClean="0"/>
          </a:p>
          <a:p>
            <a:pPr algn="just"/>
            <a:r>
              <a:rPr lang="it-IT" sz="1400" b="1" dirty="0"/>
              <a:t>B. FASE DI </a:t>
            </a:r>
            <a:r>
              <a:rPr lang="it-IT" sz="1400" b="1" dirty="0" smtClean="0"/>
              <a:t>MONITORAGGIO</a:t>
            </a:r>
          </a:p>
          <a:p>
            <a:pPr algn="just"/>
            <a:endParaRPr lang="it-IT" sz="800" dirty="0"/>
          </a:p>
          <a:p>
            <a:pPr algn="just"/>
            <a:r>
              <a:rPr lang="it-IT" sz="1400" dirty="0"/>
              <a:t>Eventuali variazioni (docenti coinvolti, numero delle ore di insegnamento e/o di non insegnamento, non attivazione del progetto, etc.) che dovessero emergere nell’ambito del monitoraggio, </a:t>
            </a:r>
            <a:r>
              <a:rPr lang="it-IT" sz="1400" b="1" dirty="0"/>
              <a:t>effettuato dal Dirigente scolastico</a:t>
            </a:r>
            <a:r>
              <a:rPr lang="it-IT" sz="1400" dirty="0"/>
              <a:t>, andranno tempestivamente comunicate mediante posta elettronica certificata all’indirizzo </a:t>
            </a:r>
            <a:r>
              <a:rPr lang="it-IT" sz="1400" u="sng" dirty="0">
                <a:hlinkClick r:id="rId3"/>
              </a:rPr>
              <a:t>dgsp.05@cert.esteri.it</a:t>
            </a:r>
            <a:r>
              <a:rPr lang="it-IT" sz="1400" dirty="0" smtClean="0"/>
              <a:t>.</a:t>
            </a:r>
          </a:p>
          <a:p>
            <a:pPr algn="just"/>
            <a:endParaRPr lang="it-IT" sz="1400" dirty="0"/>
          </a:p>
          <a:p>
            <a:pPr algn="just"/>
            <a:endParaRPr lang="it-IT" sz="1400" dirty="0"/>
          </a:p>
        </p:txBody>
      </p:sp>
    </p:spTree>
    <p:extLst>
      <p:ext uri="{BB962C8B-B14F-4D97-AF65-F5344CB8AC3E}">
        <p14:creationId xmlns:p14="http://schemas.microsoft.com/office/powerpoint/2010/main" val="3964989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822" y="116632"/>
            <a:ext cx="9144000" cy="6858000"/>
          </a:xfrm>
          <a:prstGeom prst="rect">
            <a:avLst/>
          </a:prstGeom>
        </p:spPr>
      </p:pic>
      <p:sp>
        <p:nvSpPr>
          <p:cNvPr id="4" name="CasellaDiTesto 3"/>
          <p:cNvSpPr txBox="1"/>
          <p:nvPr/>
        </p:nvSpPr>
        <p:spPr>
          <a:xfrm>
            <a:off x="539552" y="908720"/>
            <a:ext cx="8424936" cy="6186309"/>
          </a:xfrm>
          <a:prstGeom prst="rect">
            <a:avLst/>
          </a:prstGeom>
          <a:noFill/>
        </p:spPr>
        <p:txBody>
          <a:bodyPr wrap="square" rtlCol="0">
            <a:spAutoFit/>
          </a:bodyPr>
          <a:lstStyle/>
          <a:p>
            <a:pPr algn="ctr"/>
            <a:r>
              <a:rPr lang="it-IT" b="1" dirty="0" smtClean="0"/>
              <a:t>I PROGETTI DI MIGLIORAMENTO DELL’OFFERTA FORMATIVA (segue)</a:t>
            </a:r>
          </a:p>
          <a:p>
            <a:pPr algn="ctr"/>
            <a:r>
              <a:rPr lang="it-IT" sz="1400" b="1" dirty="0"/>
              <a:t>ASPETTI </a:t>
            </a:r>
            <a:r>
              <a:rPr lang="it-IT" sz="1400" b="1" dirty="0" smtClean="0"/>
              <a:t>PROCEDURALI</a:t>
            </a:r>
          </a:p>
          <a:p>
            <a:pPr algn="just"/>
            <a:r>
              <a:rPr lang="it-IT" sz="1400" b="1" dirty="0"/>
              <a:t>C. FASE </a:t>
            </a:r>
            <a:r>
              <a:rPr lang="it-IT" sz="1400" b="1" dirty="0" smtClean="0"/>
              <a:t>CONSUNTIVA</a:t>
            </a:r>
          </a:p>
          <a:p>
            <a:pPr algn="just"/>
            <a:endParaRPr lang="it-IT" sz="800" dirty="0"/>
          </a:p>
          <a:p>
            <a:pPr algn="just"/>
            <a:r>
              <a:rPr lang="it-IT" sz="1400" dirty="0"/>
              <a:t>Con apposito </a:t>
            </a:r>
            <a:r>
              <a:rPr lang="it-IT" sz="1400" dirty="0" smtClean="0"/>
              <a:t>messaggio vengono </a:t>
            </a:r>
            <a:r>
              <a:rPr lang="it-IT" sz="1400" dirty="0"/>
              <a:t>comunicate le scadenze, le modalità e forniti gli allegati per il consuntivo.</a:t>
            </a:r>
          </a:p>
          <a:p>
            <a:pPr algn="just"/>
            <a:r>
              <a:rPr lang="it-IT" sz="1400" dirty="0"/>
              <a:t>Ai fini della presentazione del consuntivo e della relativa liquidazione dei compensi spettanti ai singoli docenti, a conclusione dell’attività didattica, il Dirigente scolastico invierà alla DGSP - Ufficio V - i seguenti documenti:</a:t>
            </a:r>
          </a:p>
          <a:p>
            <a:pPr lvl="0" algn="just"/>
            <a:r>
              <a:rPr lang="it-IT" sz="1400" b="1" cap="all" dirty="0"/>
              <a:t>scheda di rilevazione</a:t>
            </a:r>
            <a:r>
              <a:rPr lang="it-IT" sz="1400" b="1" dirty="0"/>
              <a:t> </a:t>
            </a:r>
            <a:r>
              <a:rPr lang="it-IT" sz="1400" dirty="0"/>
              <a:t>a consuntivo per singolo progetto su cui si riporterà:</a:t>
            </a:r>
          </a:p>
          <a:p>
            <a:pPr algn="just"/>
            <a:r>
              <a:rPr lang="it-IT" sz="1400" dirty="0"/>
              <a:t>- il contributo a preventivo e a consuntivo,</a:t>
            </a:r>
          </a:p>
          <a:p>
            <a:pPr algn="just"/>
            <a:r>
              <a:rPr lang="it-IT" sz="1400" dirty="0"/>
              <a:t>- l’arco temporale in cui si sono svolte le attività, </a:t>
            </a:r>
          </a:p>
          <a:p>
            <a:pPr algn="just"/>
            <a:r>
              <a:rPr lang="it-IT" sz="1400" dirty="0"/>
              <a:t>- il numero degli alunni che hanno partecipato al progetto, </a:t>
            </a:r>
          </a:p>
          <a:p>
            <a:pPr algn="just"/>
            <a:r>
              <a:rPr lang="it-IT" sz="1400" dirty="0"/>
              <a:t>- la relazione conclusiva;</a:t>
            </a:r>
          </a:p>
          <a:p>
            <a:pPr algn="just"/>
            <a:r>
              <a:rPr lang="it-IT" sz="1400" b="1" dirty="0"/>
              <a:t>SCHEDA DI RILEVAZIONE PERSONALE ATA </a:t>
            </a:r>
            <a:r>
              <a:rPr lang="it-IT" sz="1400" dirty="0"/>
              <a:t>su cui si riporteranno:</a:t>
            </a:r>
          </a:p>
          <a:p>
            <a:pPr algn="just"/>
            <a:r>
              <a:rPr lang="it-IT" sz="1400" dirty="0"/>
              <a:t>- il dettaglio e i tempi dell’attività svolta;</a:t>
            </a:r>
          </a:p>
          <a:p>
            <a:pPr lvl="0" algn="just"/>
            <a:r>
              <a:rPr lang="it-IT" sz="1400" b="1" cap="all" dirty="0"/>
              <a:t>Prospetto finanziario</a:t>
            </a:r>
            <a:r>
              <a:rPr lang="it-IT" sz="1400" b="1" dirty="0"/>
              <a:t> </a:t>
            </a:r>
            <a:r>
              <a:rPr lang="it-IT" sz="1400" b="1" cap="all" dirty="0"/>
              <a:t>del personale docente</a:t>
            </a:r>
            <a:r>
              <a:rPr lang="it-IT" sz="1400" b="1" dirty="0"/>
              <a:t> </a:t>
            </a:r>
            <a:r>
              <a:rPr lang="it-IT" sz="1400" dirty="0"/>
              <a:t>che ha partecipato al progetto, dove si indicheranno:</a:t>
            </a:r>
          </a:p>
          <a:p>
            <a:pPr algn="just"/>
            <a:r>
              <a:rPr lang="it-IT" sz="1400" dirty="0"/>
              <a:t>- i nominativi dei docenti da retribuire, gli estremi </a:t>
            </a:r>
            <a:r>
              <a:rPr lang="it-IT" sz="1400" dirty="0" smtClean="0"/>
              <a:t>dell’incarico;</a:t>
            </a:r>
            <a:endParaRPr lang="it-IT" sz="1400" dirty="0"/>
          </a:p>
          <a:p>
            <a:pPr algn="just"/>
            <a:r>
              <a:rPr lang="it-IT" sz="1400" dirty="0"/>
              <a:t>- il numero delle ore di insegnamento e/o di non insegnamento effettivamente prestate;</a:t>
            </a:r>
          </a:p>
          <a:p>
            <a:pPr algn="just"/>
            <a:r>
              <a:rPr lang="it-IT" sz="1400" dirty="0"/>
              <a:t>- gli oneri per le ore di insegnamento e/o di non insegnamento,</a:t>
            </a:r>
          </a:p>
          <a:p>
            <a:pPr lvl="0" algn="just"/>
            <a:r>
              <a:rPr lang="it-IT" sz="1400" b="1" cap="all" dirty="0"/>
              <a:t>Prospetto finanziario del personale ATA</a:t>
            </a:r>
            <a:r>
              <a:rPr lang="it-IT" sz="1400" b="1" dirty="0"/>
              <a:t> </a:t>
            </a:r>
            <a:r>
              <a:rPr lang="it-IT" sz="1400" dirty="0"/>
              <a:t>dove si indicheranno:</a:t>
            </a:r>
          </a:p>
          <a:p>
            <a:pPr algn="just"/>
            <a:r>
              <a:rPr lang="it-IT" sz="1400" dirty="0"/>
              <a:t>- i nominativi del personale da retribuire, </a:t>
            </a:r>
          </a:p>
          <a:p>
            <a:pPr algn="just"/>
            <a:r>
              <a:rPr lang="it-IT" sz="1400" dirty="0"/>
              <a:t>- gli estremi dell’incarico (le lettere di incarico, allegato 3, resteranno agli atti della scuola),</a:t>
            </a:r>
          </a:p>
          <a:p>
            <a:pPr algn="just"/>
            <a:r>
              <a:rPr lang="it-IT" sz="1400" dirty="0"/>
              <a:t>- il numero delle ore effettivamente prestate,</a:t>
            </a:r>
          </a:p>
          <a:p>
            <a:pPr algn="just"/>
            <a:r>
              <a:rPr lang="it-IT" sz="1400" dirty="0"/>
              <a:t>- gli oneri per le ore </a:t>
            </a:r>
            <a:r>
              <a:rPr lang="it-IT" sz="1400" dirty="0" smtClean="0"/>
              <a:t>prestate.</a:t>
            </a:r>
            <a:endParaRPr lang="it-IT" sz="1400" dirty="0"/>
          </a:p>
          <a:p>
            <a:pPr lvl="0" algn="just"/>
            <a:r>
              <a:rPr lang="it-IT" sz="1400" b="1" cap="all" dirty="0"/>
              <a:t>prospetto finanziario riepilogativo</a:t>
            </a:r>
            <a:r>
              <a:rPr lang="it-IT" sz="1400" b="1" dirty="0"/>
              <a:t> </a:t>
            </a:r>
            <a:r>
              <a:rPr lang="it-IT" sz="1400" dirty="0"/>
              <a:t>con l’indicazione del totale lordo della somma impegnata per ogni singolo progetto, degli oneri ATA e degli oneri relativi alle funzioni strumentali;</a:t>
            </a:r>
          </a:p>
          <a:p>
            <a:pPr lvl="0" algn="just"/>
            <a:r>
              <a:rPr lang="it-IT" sz="1400" b="1" cap="all" dirty="0"/>
              <a:t>relazione del Dirigente scolastico</a:t>
            </a:r>
            <a:r>
              <a:rPr lang="it-IT" sz="1400" b="1" dirty="0"/>
              <a:t> </a:t>
            </a:r>
            <a:r>
              <a:rPr lang="it-IT" sz="1400" dirty="0"/>
              <a:t>che evidenzi il raggiungimento degli obiettivi previsti, gli strumenti di verifica utilizzati, la congruenza e l’organicità dei progetti con il POF e il conseguente miglioramento dell’offerta formativa</a:t>
            </a:r>
            <a:r>
              <a:rPr lang="it-IT" sz="1400" dirty="0" smtClean="0"/>
              <a:t>.</a:t>
            </a:r>
            <a:endParaRPr lang="it-IT" sz="1400" dirty="0"/>
          </a:p>
        </p:txBody>
      </p:sp>
    </p:spTree>
    <p:extLst>
      <p:ext uri="{BB962C8B-B14F-4D97-AF65-F5344CB8AC3E}">
        <p14:creationId xmlns:p14="http://schemas.microsoft.com/office/powerpoint/2010/main" val="75853606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CasellaDiTesto 2"/>
          <p:cNvSpPr txBox="1"/>
          <p:nvPr/>
        </p:nvSpPr>
        <p:spPr>
          <a:xfrm>
            <a:off x="2015716" y="2996952"/>
            <a:ext cx="5112568" cy="830997"/>
          </a:xfrm>
          <a:prstGeom prst="rect">
            <a:avLst/>
          </a:prstGeom>
          <a:noFill/>
        </p:spPr>
        <p:txBody>
          <a:bodyPr wrap="square" rtlCol="0">
            <a:spAutoFit/>
          </a:bodyPr>
          <a:lstStyle/>
          <a:p>
            <a:pPr algn="ctr"/>
            <a:r>
              <a:rPr lang="it-IT" sz="4800" b="1" dirty="0" smtClean="0"/>
              <a:t>Grazie!</a:t>
            </a:r>
            <a:endParaRPr lang="it-IT" sz="4800" dirty="0"/>
          </a:p>
        </p:txBody>
      </p:sp>
      <p:sp>
        <p:nvSpPr>
          <p:cNvPr id="4" name="CasellaDiTesto 3"/>
          <p:cNvSpPr txBox="1"/>
          <p:nvPr/>
        </p:nvSpPr>
        <p:spPr>
          <a:xfrm>
            <a:off x="1331640" y="5517232"/>
            <a:ext cx="2664296" cy="646331"/>
          </a:xfrm>
          <a:prstGeom prst="rect">
            <a:avLst/>
          </a:prstGeom>
          <a:noFill/>
        </p:spPr>
        <p:txBody>
          <a:bodyPr wrap="square" rtlCol="0">
            <a:spAutoFit/>
          </a:bodyPr>
          <a:lstStyle/>
          <a:p>
            <a:r>
              <a:rPr lang="it-IT" dirty="0" smtClean="0"/>
              <a:t>Serena Bonito</a:t>
            </a:r>
          </a:p>
          <a:p>
            <a:r>
              <a:rPr lang="it-IT" dirty="0" smtClean="0"/>
              <a:t>Roma, 23 novembre 2019</a:t>
            </a:r>
            <a:endParaRPr lang="it-IT" dirty="0"/>
          </a:p>
        </p:txBody>
      </p:sp>
    </p:spTree>
    <p:extLst>
      <p:ext uri="{BB962C8B-B14F-4D97-AF65-F5344CB8AC3E}">
        <p14:creationId xmlns:p14="http://schemas.microsoft.com/office/powerpoint/2010/main" val="35506083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450" y="0"/>
            <a:ext cx="9144000" cy="6858000"/>
          </a:xfrm>
          <a:prstGeom prst="rect">
            <a:avLst/>
          </a:prstGeom>
        </p:spPr>
      </p:pic>
      <p:sp>
        <p:nvSpPr>
          <p:cNvPr id="3" name="CasellaDiTesto 2"/>
          <p:cNvSpPr txBox="1"/>
          <p:nvPr/>
        </p:nvSpPr>
        <p:spPr>
          <a:xfrm>
            <a:off x="755576" y="908720"/>
            <a:ext cx="7920880" cy="5262979"/>
          </a:xfrm>
          <a:prstGeom prst="rect">
            <a:avLst/>
          </a:prstGeom>
          <a:noFill/>
        </p:spPr>
        <p:txBody>
          <a:bodyPr wrap="square" rtlCol="0">
            <a:spAutoFit/>
          </a:bodyPr>
          <a:lstStyle/>
          <a:p>
            <a:pPr lvl="0" algn="ctr"/>
            <a:r>
              <a:rPr lang="it-IT" sz="2400" b="1" dirty="0"/>
              <a:t>MI </a:t>
            </a:r>
            <a:r>
              <a:rPr lang="it-IT" sz="2400" b="1" dirty="0" smtClean="0"/>
              <a:t>PRESENTO</a:t>
            </a:r>
          </a:p>
          <a:p>
            <a:pPr lvl="0" algn="just"/>
            <a:endParaRPr lang="it-IT" sz="2400" dirty="0"/>
          </a:p>
          <a:p>
            <a:pPr algn="just"/>
            <a:r>
              <a:rPr lang="it-IT" sz="2400" dirty="0"/>
              <a:t>Sono Serena Bonito, laureata in Giurisprudenza e in Scienza della Pubblica Amministrazione, docente di discipline giuridiche ed economiche. </a:t>
            </a:r>
            <a:endParaRPr lang="it-IT" sz="2400" dirty="0" smtClean="0"/>
          </a:p>
          <a:p>
            <a:pPr algn="just"/>
            <a:r>
              <a:rPr lang="it-IT" sz="2400" dirty="0" smtClean="0"/>
              <a:t>Lavoro </a:t>
            </a:r>
            <a:r>
              <a:rPr lang="it-IT" sz="2400" dirty="0"/>
              <a:t>dal 2005 al Ministero degli Affari Esteri e della Cooperazione Internazionale e faccio parte di un contingente, attualmente composto da 35 unità di personale della scuola, collocato fuori ruolo con il compito, fissato dal d. </a:t>
            </a:r>
            <a:r>
              <a:rPr lang="it-IT" sz="2400" dirty="0" err="1"/>
              <a:t>lgs</a:t>
            </a:r>
            <a:r>
              <a:rPr lang="it-IT" sz="2400" dirty="0"/>
              <a:t>. 64/2017 art. 13, di “gestire, coordinare e vigilare il sistema della formazione italiana nel mondo</a:t>
            </a:r>
            <a:r>
              <a:rPr lang="it-IT" sz="2400" dirty="0" smtClean="0"/>
              <a:t>”, in collaborazione con il MIUR. Nel MAECI questo </a:t>
            </a:r>
            <a:r>
              <a:rPr lang="it-IT" sz="2400" dirty="0"/>
              <a:t>personale è in servizio quasi completamente presso l’Ufficio V della </a:t>
            </a:r>
            <a:r>
              <a:rPr lang="it-IT" sz="2400" dirty="0" smtClean="0"/>
              <a:t>DGSP - Direzione </a:t>
            </a:r>
            <a:r>
              <a:rPr lang="it-IT" sz="2400" dirty="0"/>
              <a:t>Generale per la promozione del Sistema Paese. </a:t>
            </a:r>
          </a:p>
        </p:txBody>
      </p:sp>
    </p:spTree>
    <p:extLst>
      <p:ext uri="{BB962C8B-B14F-4D97-AF65-F5344CB8AC3E}">
        <p14:creationId xmlns:p14="http://schemas.microsoft.com/office/powerpoint/2010/main" val="29592597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5932"/>
            <a:ext cx="9144000" cy="6858000"/>
          </a:xfrm>
          <a:prstGeom prst="rect">
            <a:avLst/>
          </a:prstGeom>
        </p:spPr>
      </p:pic>
      <p:sp>
        <p:nvSpPr>
          <p:cNvPr id="4" name="CasellaDiTesto 3"/>
          <p:cNvSpPr txBox="1"/>
          <p:nvPr/>
        </p:nvSpPr>
        <p:spPr>
          <a:xfrm>
            <a:off x="1043608" y="1268760"/>
            <a:ext cx="7056784" cy="5078313"/>
          </a:xfrm>
          <a:prstGeom prst="rect">
            <a:avLst/>
          </a:prstGeom>
          <a:noFill/>
        </p:spPr>
        <p:txBody>
          <a:bodyPr wrap="square" rtlCol="0">
            <a:spAutoFit/>
          </a:bodyPr>
          <a:lstStyle/>
          <a:p>
            <a:pPr lvl="0" algn="ctr"/>
            <a:r>
              <a:rPr lang="it-IT" b="1" dirty="0"/>
              <a:t>UNA BREVE PRESENTAZIONE ANCHE DELL’UFFICIO IN CUI </a:t>
            </a:r>
            <a:r>
              <a:rPr lang="it-IT" b="1" dirty="0" smtClean="0"/>
              <a:t>LAVORO…</a:t>
            </a:r>
          </a:p>
          <a:p>
            <a:pPr lvl="0"/>
            <a:endParaRPr lang="it-IT" dirty="0"/>
          </a:p>
          <a:p>
            <a:pPr algn="just"/>
            <a:r>
              <a:rPr lang="it-IT" dirty="0"/>
              <a:t>La DGSP ha come missione specifica quella di declinare l’attività diplomatica in tre accezioni chiave: Diplomazia economica, Diplomazia culturale e Diplomazia scientifica. L’Ufficio V esercita la sua attività nell’alveo della Diplomazia culturale.</a:t>
            </a:r>
          </a:p>
          <a:p>
            <a:pPr algn="just"/>
            <a:r>
              <a:rPr lang="it-IT" dirty="0"/>
              <a:t>Tutta la Direzione Generale è da tempo impegnata nella promozione integrata del ‘</a:t>
            </a:r>
            <a:r>
              <a:rPr lang="it-IT" b="1" dirty="0"/>
              <a:t>Marchio Italia</a:t>
            </a:r>
            <a:r>
              <a:rPr lang="it-IT" dirty="0"/>
              <a:t>’. È stato per questo ideato un logo #VIVEREALLITALIANA e 11 assi della promozione integrata, vale a dire settori in grado di comunicare il marchio Italia in maniera completa. Questi includono i settori simbolici del made in </a:t>
            </a:r>
            <a:r>
              <a:rPr lang="it-IT" dirty="0" err="1"/>
              <a:t>Italy</a:t>
            </a:r>
            <a:r>
              <a:rPr lang="it-IT" dirty="0"/>
              <a:t>, quelli che tutto il grande pubblico associa all’immagine dell’Italia e hanno dei contenuti di promozione economica/commerciale ma anche culturale/artistica.</a:t>
            </a:r>
          </a:p>
          <a:p>
            <a:pPr algn="just"/>
            <a:r>
              <a:rPr lang="it-IT" dirty="0"/>
              <a:t>La diplomazia culturale è una delle priorità dell’azione di politica estera dell’Italia ed uno dei principali assi di promozione integrata. Quello che emerge da tutte le ricerche è, infatti, una capacità della cultura di creare ricadute positive e sinergie virtuose e con tutte le altre componenti dell’azione del Sistema paese all’estero, in particolare quella economica.</a:t>
            </a:r>
          </a:p>
        </p:txBody>
      </p:sp>
    </p:spTree>
    <p:extLst>
      <p:ext uri="{BB962C8B-B14F-4D97-AF65-F5344CB8AC3E}">
        <p14:creationId xmlns:p14="http://schemas.microsoft.com/office/powerpoint/2010/main" val="4921515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5932"/>
            <a:ext cx="9144000" cy="6858000"/>
          </a:xfrm>
          <a:prstGeom prst="rect">
            <a:avLst/>
          </a:prstGeom>
        </p:spPr>
      </p:pic>
      <p:sp>
        <p:nvSpPr>
          <p:cNvPr id="4" name="CasellaDiTesto 3"/>
          <p:cNvSpPr txBox="1"/>
          <p:nvPr/>
        </p:nvSpPr>
        <p:spPr>
          <a:xfrm>
            <a:off x="1043608" y="1268760"/>
            <a:ext cx="7056784" cy="4524315"/>
          </a:xfrm>
          <a:prstGeom prst="rect">
            <a:avLst/>
          </a:prstGeom>
          <a:noFill/>
        </p:spPr>
        <p:txBody>
          <a:bodyPr wrap="square" rtlCol="0">
            <a:spAutoFit/>
          </a:bodyPr>
          <a:lstStyle/>
          <a:p>
            <a:pPr lvl="0" algn="ctr"/>
            <a:r>
              <a:rPr lang="it-IT" b="1" dirty="0"/>
              <a:t>UNA BREVE PRESENTAZIONE ANCHE DELL’UFFICIO IN CUI </a:t>
            </a:r>
            <a:r>
              <a:rPr lang="it-IT" b="1" dirty="0" smtClean="0"/>
              <a:t>LAVORO… (segue)</a:t>
            </a:r>
          </a:p>
          <a:p>
            <a:pPr lvl="0"/>
            <a:endParaRPr lang="it-IT" dirty="0"/>
          </a:p>
          <a:p>
            <a:pPr algn="just"/>
            <a:r>
              <a:rPr lang="it-IT" dirty="0" smtClean="0"/>
              <a:t>Potremmo chiederci perché</a:t>
            </a:r>
            <a:r>
              <a:rPr lang="it-IT" dirty="0"/>
              <a:t>, disponendo di risorse limitate, </a:t>
            </a:r>
            <a:r>
              <a:rPr lang="it-IT" dirty="0" smtClean="0"/>
              <a:t>l’Italia investe </a:t>
            </a:r>
            <a:r>
              <a:rPr lang="it-IT" dirty="0"/>
              <a:t>nella diplomazia educativa. C</a:t>
            </a:r>
            <a:r>
              <a:rPr lang="it-IT" dirty="0" smtClean="0"/>
              <a:t>onsideriamo </a:t>
            </a:r>
            <a:r>
              <a:rPr lang="it-IT" dirty="0"/>
              <a:t>innanzitutto che l’italiano non è tra le lingue più parlate al mondo, siamo al 20° posto, e non è una lingua veicolare, una lingua franca, né a livello globale, come l’inglese, né a livello regionale, come il francese nell’Africa occidentale. Allo stesso tempo però l’italiano è tra le cinque lingue più studiate al mondo. </a:t>
            </a:r>
            <a:r>
              <a:rPr lang="it-IT" dirty="0" smtClean="0"/>
              <a:t>Evidentemente, quindi, </a:t>
            </a:r>
            <a:r>
              <a:rPr lang="it-IT" dirty="0"/>
              <a:t>c’è un interesse per la cultura, per la lingua, per quello che come Paese riusciamo a rappresentare.</a:t>
            </a:r>
          </a:p>
          <a:p>
            <a:pPr algn="just"/>
            <a:r>
              <a:rPr lang="it-IT" dirty="0"/>
              <a:t>A questo punto però, una volta deciso di proiettare il nostro sistema educativo non solo verso l’estero ma anche verso l’“esterno” rispetto alla comunità italiana, uno degli aspetti più importanti che emerge è quello dell’offerta didattica, e questa è a sua volta direttamente legata a considerazioni di tipo politico-diplomatico.</a:t>
            </a:r>
          </a:p>
        </p:txBody>
      </p:sp>
    </p:spTree>
    <p:extLst>
      <p:ext uri="{BB962C8B-B14F-4D97-AF65-F5344CB8AC3E}">
        <p14:creationId xmlns:p14="http://schemas.microsoft.com/office/powerpoint/2010/main" val="7639910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924" y="0"/>
            <a:ext cx="9144000" cy="6858000"/>
          </a:xfrm>
          <a:prstGeom prst="rect">
            <a:avLst/>
          </a:prstGeom>
        </p:spPr>
      </p:pic>
      <p:sp>
        <p:nvSpPr>
          <p:cNvPr id="4" name="CasellaDiTesto 3"/>
          <p:cNvSpPr txBox="1"/>
          <p:nvPr/>
        </p:nvSpPr>
        <p:spPr>
          <a:xfrm>
            <a:off x="683568" y="908720"/>
            <a:ext cx="8244916" cy="1354217"/>
          </a:xfrm>
          <a:prstGeom prst="rect">
            <a:avLst/>
          </a:prstGeom>
          <a:noFill/>
        </p:spPr>
        <p:txBody>
          <a:bodyPr wrap="square" rtlCol="0">
            <a:spAutoFit/>
          </a:bodyPr>
          <a:lstStyle/>
          <a:p>
            <a:pPr algn="just"/>
            <a:r>
              <a:rPr lang="it-IT" sz="1600" b="1" dirty="0" smtClean="0"/>
              <a:t>LA PROGETTUALITÀ MINISTERIALE</a:t>
            </a:r>
          </a:p>
          <a:p>
            <a:pPr algn="just"/>
            <a:r>
              <a:rPr lang="it-IT" sz="1100" i="1" dirty="0" smtClean="0"/>
              <a:t>La </a:t>
            </a:r>
            <a:r>
              <a:rPr lang="it-IT" sz="1100" i="1" dirty="0"/>
              <a:t>Direzione Generale per la Promozione del Sistema Paese ha elaborato alcuni </a:t>
            </a:r>
            <a:r>
              <a:rPr lang="it-IT" sz="1100" b="1" i="1" dirty="0"/>
              <a:t>assi di riferimento </a:t>
            </a:r>
            <a:r>
              <a:rPr lang="it-IT" sz="1100" i="1" dirty="0"/>
              <a:t>per realizzare una sinergia tra diplomazia economica, culturale e scientifica attraverso l’azione della rete diplomatico-consolare e degli Istituti italiani di </a:t>
            </a:r>
            <a:r>
              <a:rPr lang="it-IT" sz="1100" i="1" dirty="0" smtClean="0"/>
              <a:t>Cultura</a:t>
            </a:r>
            <a:r>
              <a:rPr lang="it-IT" sz="1100" dirty="0"/>
              <a:t> </a:t>
            </a:r>
            <a:r>
              <a:rPr lang="it-IT" sz="1100" dirty="0" smtClean="0"/>
              <a:t>e ha concepito un «Piano di promozione integrata».</a:t>
            </a:r>
          </a:p>
          <a:p>
            <a:pPr algn="just"/>
            <a:endParaRPr lang="it-IT" sz="1100" dirty="0"/>
          </a:p>
          <a:p>
            <a:pPr algn="just"/>
            <a:endParaRPr lang="it-IT" sz="1100" dirty="0" smtClean="0"/>
          </a:p>
          <a:p>
            <a:pPr algn="just"/>
            <a:endParaRPr lang="it-IT" sz="1100" dirty="0"/>
          </a:p>
        </p:txBody>
      </p:sp>
      <p:pic>
        <p:nvPicPr>
          <p:cNvPr id="1026" name="Picture 2" descr="vivereallitaliana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4775" y="1585828"/>
            <a:ext cx="4762501" cy="3028950"/>
          </a:xfrm>
          <a:prstGeom prst="rect">
            <a:avLst/>
          </a:prstGeom>
          <a:noFill/>
          <a:extLst>
            <a:ext uri="{909E8E84-426E-40DD-AFC4-6F175D3DCCD1}">
              <a14:hiddenFill xmlns:a14="http://schemas.microsoft.com/office/drawing/2010/main">
                <a:solidFill>
                  <a:srgbClr val="FFFFFF"/>
                </a:solidFill>
              </a14:hiddenFill>
            </a:ext>
          </a:extLst>
        </p:spPr>
      </p:pic>
      <p:sp>
        <p:nvSpPr>
          <p:cNvPr id="3" name="CasellaDiTesto 2"/>
          <p:cNvSpPr txBox="1"/>
          <p:nvPr/>
        </p:nvSpPr>
        <p:spPr>
          <a:xfrm>
            <a:off x="503548" y="4586547"/>
            <a:ext cx="8424936" cy="2292935"/>
          </a:xfrm>
          <a:prstGeom prst="rect">
            <a:avLst/>
          </a:prstGeom>
          <a:noFill/>
        </p:spPr>
        <p:txBody>
          <a:bodyPr wrap="square" rtlCol="0">
            <a:spAutoFit/>
          </a:bodyPr>
          <a:lstStyle/>
          <a:p>
            <a:pPr algn="just"/>
            <a:r>
              <a:rPr lang="it-IT" sz="1300" dirty="0"/>
              <a:t>Il </a:t>
            </a:r>
            <a:r>
              <a:rPr lang="it-IT" sz="1300" b="1" dirty="0"/>
              <a:t>piano di promozione integrata “</a:t>
            </a:r>
            <a:r>
              <a:rPr lang="it-IT" sz="1300" b="1" dirty="0" err="1"/>
              <a:t>VivereALL’Italiana</a:t>
            </a:r>
            <a:r>
              <a:rPr lang="it-IT" sz="1300" b="1" dirty="0"/>
              <a:t>”</a:t>
            </a:r>
            <a:r>
              <a:rPr lang="it-IT" sz="1300" dirty="0"/>
              <a:t>, lanciato nel corso della conferenza dei direttori degli Istituti Italiani di Cultura del dicembre 2016, è stato elaborato dal MAECI in collaborazione con MIBAC, MIUR, RAI, Società Dante Alighieri ed altri </a:t>
            </a:r>
            <a:r>
              <a:rPr lang="it-IT" sz="1300" i="1" dirty="0"/>
              <a:t>partner </a:t>
            </a:r>
            <a:r>
              <a:rPr lang="it-IT" sz="1300" dirty="0"/>
              <a:t>della diplomazia culturale. Il Piano parte dalla considerazione che l’Italia è riconosciuta all’estero come punto di riferimento in termini di patrimonio artistico-culturale, creatività, innovazione, stile di vita, e ha l’obiettivo di proporre una </a:t>
            </a:r>
            <a:r>
              <a:rPr lang="it-IT" sz="1300" b="1" dirty="0"/>
              <a:t>strategia istituzionale di tutto il Sistema-Paese </a:t>
            </a:r>
            <a:r>
              <a:rPr lang="it-IT" sz="1300" dirty="0"/>
              <a:t>in risposta alla “domanda di Italia” nel mondo, rafforzando così il nostro posizionamento nel contesto globale attraverso iniziative coordinate di promozione culturale, economica e scientifica.</a:t>
            </a:r>
          </a:p>
          <a:p>
            <a:pPr algn="just"/>
            <a:r>
              <a:rPr lang="it-IT" sz="1300" dirty="0"/>
              <a:t>Tale strategia – che si propone di rafforzare progressivamente l’aspetto di comunicazione - riguarda in via prioritaria: lingua, letteratura ed editoria; design; cucina; arti visive con particolare attenzione al contemporaneo; industrie culturali e creative, tra cui il cinema; spettacolo dal vivo; scienza, ricerca e innovazione; sistema universitario; archeologia e tutela del patrimonio; sistema museale; turismo e territori; diplomazia </a:t>
            </a:r>
            <a:r>
              <a:rPr lang="it-IT" sz="1300" dirty="0" smtClean="0"/>
              <a:t>economica.</a:t>
            </a:r>
            <a:endParaRPr lang="it-IT" sz="1300" dirty="0"/>
          </a:p>
        </p:txBody>
      </p:sp>
    </p:spTree>
    <p:extLst>
      <p:ext uri="{BB962C8B-B14F-4D97-AF65-F5344CB8AC3E}">
        <p14:creationId xmlns:p14="http://schemas.microsoft.com/office/powerpoint/2010/main" val="21491639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924" y="0"/>
            <a:ext cx="9144000" cy="6858000"/>
          </a:xfrm>
          <a:prstGeom prst="rect">
            <a:avLst/>
          </a:prstGeom>
        </p:spPr>
      </p:pic>
      <p:sp>
        <p:nvSpPr>
          <p:cNvPr id="4" name="CasellaDiTesto 3"/>
          <p:cNvSpPr txBox="1"/>
          <p:nvPr/>
        </p:nvSpPr>
        <p:spPr>
          <a:xfrm>
            <a:off x="899592" y="908720"/>
            <a:ext cx="8028892" cy="600164"/>
          </a:xfrm>
          <a:prstGeom prst="rect">
            <a:avLst/>
          </a:prstGeom>
          <a:noFill/>
        </p:spPr>
        <p:txBody>
          <a:bodyPr wrap="square" rtlCol="0">
            <a:spAutoFit/>
          </a:bodyPr>
          <a:lstStyle/>
          <a:p>
            <a:pPr algn="just"/>
            <a:endParaRPr lang="it-IT" sz="1100" dirty="0"/>
          </a:p>
          <a:p>
            <a:pPr algn="just"/>
            <a:endParaRPr lang="it-IT" sz="1100" dirty="0" smtClean="0"/>
          </a:p>
          <a:p>
            <a:pPr algn="just"/>
            <a:endParaRPr lang="it-IT" sz="1100" dirty="0"/>
          </a:p>
        </p:txBody>
      </p:sp>
      <p:graphicFrame>
        <p:nvGraphicFramePr>
          <p:cNvPr id="6" name="Diagramma 5"/>
          <p:cNvGraphicFramePr/>
          <p:nvPr>
            <p:extLst>
              <p:ext uri="{D42A27DB-BD31-4B8C-83A1-F6EECF244321}">
                <p14:modId xmlns:p14="http://schemas.microsoft.com/office/powerpoint/2010/main" val="3855760568"/>
              </p:ext>
            </p:extLst>
          </p:nvPr>
        </p:nvGraphicFramePr>
        <p:xfrm>
          <a:off x="467544" y="1268760"/>
          <a:ext cx="8281112" cy="49145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8" name="Immagine 7"/>
          <p:cNvPicPr>
            <a:picLocks noChangeAspect="1"/>
          </p:cNvPicPr>
          <p:nvPr/>
        </p:nvPicPr>
        <p:blipFill>
          <a:blip r:embed="rId8"/>
          <a:stretch>
            <a:fillRect/>
          </a:stretch>
        </p:blipFill>
        <p:spPr>
          <a:xfrm>
            <a:off x="3096640" y="3641248"/>
            <a:ext cx="2950720" cy="363816"/>
          </a:xfrm>
          <a:prstGeom prst="rect">
            <a:avLst/>
          </a:prstGeom>
        </p:spPr>
      </p:pic>
      <p:pic>
        <p:nvPicPr>
          <p:cNvPr id="9" name="Picture 2"/>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326209" y="2621820"/>
            <a:ext cx="1512361" cy="5929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Immagine 9"/>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596336" y="4357481"/>
            <a:ext cx="1080120" cy="865448"/>
          </a:xfrm>
          <a:prstGeom prst="rect">
            <a:avLst/>
          </a:prstGeom>
        </p:spPr>
      </p:pic>
      <p:pic>
        <p:nvPicPr>
          <p:cNvPr id="11" name="Immagine 10"/>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889276" y="6192441"/>
            <a:ext cx="1437647" cy="612668"/>
          </a:xfrm>
          <a:prstGeom prst="rect">
            <a:avLst/>
          </a:prstGeom>
        </p:spPr>
      </p:pic>
      <p:pic>
        <p:nvPicPr>
          <p:cNvPr id="12" name="Immagine 11"/>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569799" y="4293096"/>
            <a:ext cx="1250818" cy="648072"/>
          </a:xfrm>
          <a:prstGeom prst="rect">
            <a:avLst/>
          </a:prstGeom>
        </p:spPr>
      </p:pic>
      <p:pic>
        <p:nvPicPr>
          <p:cNvPr id="13"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55148" y="2681346"/>
            <a:ext cx="1080120" cy="43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asellaDiTesto 4"/>
          <p:cNvSpPr txBox="1"/>
          <p:nvPr/>
        </p:nvSpPr>
        <p:spPr>
          <a:xfrm>
            <a:off x="3491880" y="3214765"/>
            <a:ext cx="2555480" cy="369332"/>
          </a:xfrm>
          <a:prstGeom prst="rect">
            <a:avLst/>
          </a:prstGeom>
          <a:noFill/>
        </p:spPr>
        <p:txBody>
          <a:bodyPr wrap="square" rtlCol="0">
            <a:spAutoFit/>
          </a:bodyPr>
          <a:lstStyle/>
          <a:p>
            <a:r>
              <a:rPr lang="it-IT" dirty="0" smtClean="0"/>
              <a:t>Rassegne periodiche</a:t>
            </a:r>
            <a:endParaRPr lang="it-IT" dirty="0"/>
          </a:p>
        </p:txBody>
      </p:sp>
    </p:spTree>
    <p:extLst>
      <p:ext uri="{BB962C8B-B14F-4D97-AF65-F5344CB8AC3E}">
        <p14:creationId xmlns:p14="http://schemas.microsoft.com/office/powerpoint/2010/main" val="30496246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5932"/>
            <a:ext cx="9144000" cy="6858000"/>
          </a:xfrm>
          <a:prstGeom prst="rect">
            <a:avLst/>
          </a:prstGeom>
        </p:spPr>
      </p:pic>
      <p:sp>
        <p:nvSpPr>
          <p:cNvPr id="4" name="CasellaDiTesto 3"/>
          <p:cNvSpPr txBox="1"/>
          <p:nvPr/>
        </p:nvSpPr>
        <p:spPr>
          <a:xfrm>
            <a:off x="1043608" y="1268760"/>
            <a:ext cx="7056784" cy="4524315"/>
          </a:xfrm>
          <a:prstGeom prst="rect">
            <a:avLst/>
          </a:prstGeom>
          <a:noFill/>
        </p:spPr>
        <p:txBody>
          <a:bodyPr wrap="square" rtlCol="0">
            <a:spAutoFit/>
          </a:bodyPr>
          <a:lstStyle/>
          <a:p>
            <a:pPr lvl="0" algn="ctr"/>
            <a:r>
              <a:rPr lang="it-IT" b="1" dirty="0"/>
              <a:t>IL </a:t>
            </a:r>
            <a:r>
              <a:rPr lang="it-IT" b="1" dirty="0" smtClean="0"/>
              <a:t>SFIM</a:t>
            </a:r>
          </a:p>
          <a:p>
            <a:pPr lvl="0"/>
            <a:endParaRPr lang="it-IT" dirty="0"/>
          </a:p>
          <a:p>
            <a:pPr algn="just" fontAlgn="b"/>
            <a:r>
              <a:rPr lang="it-IT" dirty="0"/>
              <a:t>Il decreto legislativo 64/2017 individua un “Sistema della formazione italiana nel mondo”, integrato da:</a:t>
            </a:r>
          </a:p>
          <a:p>
            <a:pPr lvl="0" algn="just"/>
            <a:r>
              <a:rPr lang="it-IT" dirty="0" smtClean="0"/>
              <a:t>scuole </a:t>
            </a:r>
            <a:r>
              <a:rPr lang="it-IT" dirty="0"/>
              <a:t>statali all’estero;</a:t>
            </a:r>
          </a:p>
          <a:p>
            <a:pPr lvl="0" algn="just"/>
            <a:r>
              <a:rPr lang="it-IT" dirty="0" smtClean="0"/>
              <a:t>scuole </a:t>
            </a:r>
            <a:r>
              <a:rPr lang="it-IT" dirty="0"/>
              <a:t>paritarie all’estero;</a:t>
            </a:r>
          </a:p>
          <a:p>
            <a:pPr lvl="0" algn="just"/>
            <a:r>
              <a:rPr lang="it-IT" dirty="0" smtClean="0"/>
              <a:t>altre </a:t>
            </a:r>
            <a:r>
              <a:rPr lang="it-IT" dirty="0"/>
              <a:t>scuole italiane all’estero, che includono anche quelle scuole  </a:t>
            </a:r>
            <a:r>
              <a:rPr lang="it-IT" dirty="0" smtClean="0"/>
              <a:t>  straniere </a:t>
            </a:r>
            <a:r>
              <a:rPr lang="it-IT" dirty="0"/>
              <a:t>in cui è presente lo studio della lingua italiana e/o di alcune discipline in italiano;</a:t>
            </a:r>
          </a:p>
          <a:p>
            <a:pPr lvl="0" algn="just"/>
            <a:r>
              <a:rPr lang="it-IT" dirty="0" smtClean="0"/>
              <a:t>associazione </a:t>
            </a:r>
            <a:r>
              <a:rPr lang="it-IT" dirty="0"/>
              <a:t>delle scuole italiane all’estero;</a:t>
            </a:r>
          </a:p>
          <a:p>
            <a:pPr lvl="0" algn="just"/>
            <a:r>
              <a:rPr lang="it-IT" dirty="0" smtClean="0"/>
              <a:t>corsi </a:t>
            </a:r>
            <a:r>
              <a:rPr lang="it-IT" dirty="0"/>
              <a:t>promossi dagli enti gestori (</a:t>
            </a:r>
            <a:r>
              <a:rPr lang="it-IT" i="1" dirty="0"/>
              <a:t>alias</a:t>
            </a:r>
            <a:r>
              <a:rPr lang="it-IT" dirty="0"/>
              <a:t> “promotori”) e altre iniziative per la lingua e la cultura italiana all’estero;</a:t>
            </a:r>
          </a:p>
          <a:p>
            <a:pPr lvl="0" algn="just"/>
            <a:r>
              <a:rPr lang="it-IT" dirty="0" smtClean="0"/>
              <a:t>lettorati</a:t>
            </a:r>
            <a:r>
              <a:rPr lang="it-IT" dirty="0"/>
              <a:t>.</a:t>
            </a:r>
          </a:p>
          <a:p>
            <a:pPr algn="just"/>
            <a:r>
              <a:rPr lang="it-IT" dirty="0"/>
              <a:t> </a:t>
            </a:r>
          </a:p>
          <a:p>
            <a:pPr algn="just"/>
            <a:r>
              <a:rPr lang="it-IT" dirty="0"/>
              <a:t>Si tratta di una </a:t>
            </a:r>
            <a:r>
              <a:rPr lang="it-IT" dirty="0" smtClean="0"/>
              <a:t>‘</a:t>
            </a:r>
            <a:r>
              <a:rPr lang="it-IT" b="1" dirty="0" smtClean="0"/>
              <a:t>rete </a:t>
            </a:r>
            <a:r>
              <a:rPr lang="it-IT" b="1" dirty="0"/>
              <a:t>della </a:t>
            </a:r>
            <a:r>
              <a:rPr lang="it-IT" b="1" dirty="0" smtClean="0"/>
              <a:t>rete</a:t>
            </a:r>
            <a:r>
              <a:rPr lang="it-IT" dirty="0" smtClean="0"/>
              <a:t>’ </a:t>
            </a:r>
            <a:r>
              <a:rPr lang="it-IT" dirty="0"/>
              <a:t>delle Ambasciate e degli Uffici consolari </a:t>
            </a:r>
            <a:r>
              <a:rPr lang="it-IT" dirty="0" smtClean="0"/>
              <a:t>all’estero, </a:t>
            </a:r>
            <a:r>
              <a:rPr lang="it-IT" dirty="0"/>
              <a:t>chiamata anche ad interagire con la rete degli Istituti di Cultura.</a:t>
            </a:r>
          </a:p>
        </p:txBody>
      </p:sp>
    </p:spTree>
    <p:extLst>
      <p:ext uri="{BB962C8B-B14F-4D97-AF65-F5344CB8AC3E}">
        <p14:creationId xmlns:p14="http://schemas.microsoft.com/office/powerpoint/2010/main" val="42234864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5932"/>
            <a:ext cx="9144000" cy="6858000"/>
          </a:xfrm>
          <a:prstGeom prst="rect">
            <a:avLst/>
          </a:prstGeom>
        </p:spPr>
      </p:pic>
      <p:sp>
        <p:nvSpPr>
          <p:cNvPr id="4" name="CasellaDiTesto 3"/>
          <p:cNvSpPr txBox="1"/>
          <p:nvPr/>
        </p:nvSpPr>
        <p:spPr>
          <a:xfrm>
            <a:off x="1043608" y="1268760"/>
            <a:ext cx="7056784" cy="369332"/>
          </a:xfrm>
          <a:prstGeom prst="rect">
            <a:avLst/>
          </a:prstGeom>
          <a:noFill/>
        </p:spPr>
        <p:txBody>
          <a:bodyPr wrap="square" rtlCol="0">
            <a:spAutoFit/>
          </a:bodyPr>
          <a:lstStyle/>
          <a:p>
            <a:pPr lvl="0" algn="ctr"/>
            <a:endParaRPr lang="it-IT" dirty="0"/>
          </a:p>
        </p:txBody>
      </p:sp>
      <p:graphicFrame>
        <p:nvGraphicFramePr>
          <p:cNvPr id="3" name="Tabella 2"/>
          <p:cNvGraphicFramePr>
            <a:graphicFrameLocks noGrp="1"/>
          </p:cNvGraphicFramePr>
          <p:nvPr>
            <p:extLst>
              <p:ext uri="{D42A27DB-BD31-4B8C-83A1-F6EECF244321}">
                <p14:modId xmlns:p14="http://schemas.microsoft.com/office/powerpoint/2010/main" val="391881837"/>
              </p:ext>
            </p:extLst>
          </p:nvPr>
        </p:nvGraphicFramePr>
        <p:xfrm>
          <a:off x="1763687" y="1484783"/>
          <a:ext cx="5688633" cy="4641380"/>
        </p:xfrm>
        <a:graphic>
          <a:graphicData uri="http://schemas.openxmlformats.org/drawingml/2006/table">
            <a:tbl>
              <a:tblPr firstRow="1" firstCol="1" bandRow="1"/>
              <a:tblGrid>
                <a:gridCol w="1891978">
                  <a:extLst>
                    <a:ext uri="{9D8B030D-6E8A-4147-A177-3AD203B41FA5}">
                      <a16:colId xmlns:a16="http://schemas.microsoft.com/office/drawing/2014/main" val="1942082809"/>
                    </a:ext>
                  </a:extLst>
                </a:gridCol>
                <a:gridCol w="2057051">
                  <a:extLst>
                    <a:ext uri="{9D8B030D-6E8A-4147-A177-3AD203B41FA5}">
                      <a16:colId xmlns:a16="http://schemas.microsoft.com/office/drawing/2014/main" val="4036796756"/>
                    </a:ext>
                  </a:extLst>
                </a:gridCol>
                <a:gridCol w="1739604">
                  <a:extLst>
                    <a:ext uri="{9D8B030D-6E8A-4147-A177-3AD203B41FA5}">
                      <a16:colId xmlns:a16="http://schemas.microsoft.com/office/drawing/2014/main" val="45461786"/>
                    </a:ext>
                  </a:extLst>
                </a:gridCol>
              </a:tblGrid>
              <a:tr h="245816">
                <a:tc gridSpan="3">
                  <a:txBody>
                    <a:bodyPr/>
                    <a:lstStyle/>
                    <a:p>
                      <a:pPr algn="ctr">
                        <a:lnSpc>
                          <a:spcPct val="115000"/>
                        </a:lnSpc>
                        <a:spcBef>
                          <a:spcPts val="600"/>
                        </a:spcBef>
                        <a:spcAft>
                          <a:spcPts val="600"/>
                        </a:spcAft>
                      </a:pPr>
                      <a:r>
                        <a:rPr lang="it-IT" sz="800" b="1"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A.S. 2018/19</a:t>
                      </a:r>
                      <a:endParaRPr lang="it-IT" sz="900">
                        <a:effectLst/>
                        <a:latin typeface="Calibri" panose="020F0502020204030204" pitchFamily="34" charset="0"/>
                        <a:ea typeface="Calibri" panose="020F0502020204030204" pitchFamily="34" charset="0"/>
                        <a:cs typeface="Times New Roman" panose="02020603050405020304" pitchFamily="18" charset="0"/>
                      </a:endParaRPr>
                    </a:p>
                  </a:txBody>
                  <a:tcPr marL="28911" marR="28911" marT="73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381539680"/>
                  </a:ext>
                </a:extLst>
              </a:tr>
              <a:tr h="156329">
                <a:tc>
                  <a:txBody>
                    <a:bodyPr/>
                    <a:lstStyle/>
                    <a:p>
                      <a:pPr algn="ctr">
                        <a:lnSpc>
                          <a:spcPct val="115000"/>
                        </a:lnSpc>
                        <a:spcAft>
                          <a:spcPts val="0"/>
                        </a:spcAft>
                      </a:pPr>
                      <a:r>
                        <a:rPr lang="it-IT" sz="800" b="1"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TITOLO</a:t>
                      </a:r>
                      <a:endParaRPr lang="it-IT" sz="900">
                        <a:effectLst/>
                        <a:latin typeface="Calibri" panose="020F0502020204030204" pitchFamily="34" charset="0"/>
                        <a:ea typeface="Calibri" panose="020F0502020204030204" pitchFamily="34" charset="0"/>
                        <a:cs typeface="Times New Roman" panose="02020603050405020304" pitchFamily="18" charset="0"/>
                      </a:endParaRPr>
                    </a:p>
                  </a:txBody>
                  <a:tcPr marL="28911" marR="28911" marT="735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800" b="1"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DESCRIZIONE</a:t>
                      </a:r>
                      <a:endParaRPr lang="it-IT" sz="900">
                        <a:effectLst/>
                        <a:latin typeface="Calibri" panose="020F0502020204030204" pitchFamily="34" charset="0"/>
                        <a:ea typeface="Calibri" panose="020F0502020204030204" pitchFamily="34" charset="0"/>
                        <a:cs typeface="Times New Roman" panose="02020603050405020304" pitchFamily="18" charset="0"/>
                      </a:endParaRPr>
                    </a:p>
                  </a:txBody>
                  <a:tcPr marL="28911" marR="28911" marT="735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800" b="1"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PARTNERS</a:t>
                      </a:r>
                      <a:endParaRPr lang="it-IT" sz="900">
                        <a:effectLst/>
                        <a:latin typeface="Calibri" panose="020F0502020204030204" pitchFamily="34" charset="0"/>
                        <a:ea typeface="Calibri" panose="020F0502020204030204" pitchFamily="34" charset="0"/>
                        <a:cs typeface="Times New Roman" panose="02020603050405020304" pitchFamily="18" charset="0"/>
                      </a:endParaRPr>
                    </a:p>
                  </a:txBody>
                  <a:tcPr marL="28911" marR="28911" marT="735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625436"/>
                  </a:ext>
                </a:extLst>
              </a:tr>
              <a:tr h="453896">
                <a:tc>
                  <a:txBody>
                    <a:bodyPr/>
                    <a:lstStyle/>
                    <a:p>
                      <a:pPr algn="ctr">
                        <a:lnSpc>
                          <a:spcPct val="115000"/>
                        </a:lnSpc>
                        <a:spcAft>
                          <a:spcPts val="0"/>
                        </a:spcAft>
                      </a:pPr>
                      <a:r>
                        <a:rPr lang="it-IT" sz="800" b="1"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Olimpiadi di Italiano</a:t>
                      </a:r>
                      <a:endParaRPr lang="it-I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28911" marR="28911" marT="73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8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Gare individuali sulla lingua italiana (grammatica, lessico, ortografia)</a:t>
                      </a:r>
                      <a:endParaRPr lang="it-IT" sz="900">
                        <a:effectLst/>
                        <a:latin typeface="Calibri" panose="020F0502020204030204" pitchFamily="34" charset="0"/>
                        <a:ea typeface="Calibri" panose="020F0502020204030204" pitchFamily="34" charset="0"/>
                        <a:cs typeface="Times New Roman" panose="02020603050405020304" pitchFamily="18" charset="0"/>
                      </a:endParaRPr>
                    </a:p>
                  </a:txBody>
                  <a:tcPr marL="28911" marR="28911" marT="73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8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MIUR, Accademia della Crusca, Associazione per la Storia della Lingua Italiana, Rai </a:t>
                      </a:r>
                      <a:endParaRPr lang="it-IT" sz="900">
                        <a:effectLst/>
                        <a:latin typeface="Calibri" panose="020F0502020204030204" pitchFamily="34" charset="0"/>
                        <a:ea typeface="Calibri" panose="020F0502020204030204" pitchFamily="34" charset="0"/>
                        <a:cs typeface="Times New Roman" panose="02020603050405020304" pitchFamily="18" charset="0"/>
                      </a:endParaRPr>
                    </a:p>
                  </a:txBody>
                  <a:tcPr marL="28911" marR="28911" marT="73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3122625"/>
                  </a:ext>
                </a:extLst>
              </a:tr>
              <a:tr h="751462">
                <a:tc>
                  <a:txBody>
                    <a:bodyPr/>
                    <a:lstStyle/>
                    <a:p>
                      <a:pPr algn="ctr">
                        <a:lnSpc>
                          <a:spcPct val="115000"/>
                        </a:lnSpc>
                        <a:spcAft>
                          <a:spcPts val="0"/>
                        </a:spcAft>
                      </a:pPr>
                      <a:r>
                        <a:rPr lang="it-IT" sz="800" b="1"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Olimpiadi di Filosofia</a:t>
                      </a:r>
                      <a:endParaRPr lang="it-IT" sz="900">
                        <a:effectLst/>
                        <a:latin typeface="Calibri" panose="020F0502020204030204" pitchFamily="34" charset="0"/>
                        <a:ea typeface="Calibri" panose="020F0502020204030204" pitchFamily="34" charset="0"/>
                        <a:cs typeface="Times New Roman" panose="02020603050405020304" pitchFamily="18" charset="0"/>
                      </a:endParaRPr>
                    </a:p>
                  </a:txBody>
                  <a:tcPr marL="28911" marR="28911" marT="73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8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Gare individuali per l’elaborazione di un saggio filosofico in lingua italiana</a:t>
                      </a:r>
                      <a:endParaRPr lang="it-IT" sz="9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it-IT" sz="8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 straniera</a:t>
                      </a:r>
                      <a:endParaRPr lang="it-IT" sz="900">
                        <a:effectLst/>
                        <a:latin typeface="Calibri" panose="020F0502020204030204" pitchFamily="34" charset="0"/>
                        <a:ea typeface="Calibri" panose="020F0502020204030204" pitchFamily="34" charset="0"/>
                        <a:cs typeface="Times New Roman" panose="02020603050405020304" pitchFamily="18" charset="0"/>
                      </a:endParaRPr>
                    </a:p>
                  </a:txBody>
                  <a:tcPr marL="28911" marR="28911" marT="73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8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MIUR, Società Filosofica Italiana, Commissione Nazionale Italiana per l’UNESCO, </a:t>
                      </a:r>
                      <a:r>
                        <a:rPr lang="it-IT" sz="800" kern="12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Fédération</a:t>
                      </a:r>
                      <a:r>
                        <a:rPr lang="it-IT" sz="8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it-IT" sz="800" kern="12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Internationale</a:t>
                      </a:r>
                      <a:r>
                        <a:rPr lang="it-IT" sz="8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it-IT" sz="800" kern="12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des</a:t>
                      </a:r>
                      <a:r>
                        <a:rPr lang="it-IT" sz="8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it-IT" sz="800" kern="12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Sociétés</a:t>
                      </a:r>
                      <a:r>
                        <a:rPr lang="it-IT" sz="8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de </a:t>
                      </a:r>
                      <a:r>
                        <a:rPr lang="it-IT" sz="800" kern="12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Philosophie</a:t>
                      </a:r>
                      <a:r>
                        <a:rPr lang="it-IT" sz="8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Rai</a:t>
                      </a:r>
                      <a:endParaRPr lang="it-I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28911" marR="28911" marT="73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06442212"/>
                  </a:ext>
                </a:extLst>
              </a:tr>
              <a:tr h="481927">
                <a:tc>
                  <a:txBody>
                    <a:bodyPr/>
                    <a:lstStyle/>
                    <a:p>
                      <a:pPr algn="ctr">
                        <a:lnSpc>
                          <a:spcPct val="115000"/>
                        </a:lnSpc>
                        <a:spcAft>
                          <a:spcPts val="0"/>
                        </a:spcAft>
                      </a:pPr>
                      <a:r>
                        <a:rPr lang="it-IT" sz="800" b="1"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Libriamoci - Libera la lettura nelle scuole</a:t>
                      </a:r>
                      <a:endParaRPr lang="it-IT" sz="900">
                        <a:effectLst/>
                        <a:latin typeface="Calibri" panose="020F0502020204030204" pitchFamily="34" charset="0"/>
                        <a:ea typeface="Calibri" panose="020F0502020204030204" pitchFamily="34" charset="0"/>
                        <a:cs typeface="Times New Roman" panose="02020603050405020304" pitchFamily="18" charset="0"/>
                      </a:endParaRPr>
                    </a:p>
                  </a:txBody>
                  <a:tcPr marL="28911" marR="28911" marT="73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8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Promozione della lettura ad alta voce una o più giornate nell’ultima settimana di ottobre</a:t>
                      </a:r>
                      <a:endParaRPr lang="it-IT" sz="900">
                        <a:effectLst/>
                        <a:latin typeface="Calibri" panose="020F0502020204030204" pitchFamily="34" charset="0"/>
                        <a:ea typeface="Calibri" panose="020F0502020204030204" pitchFamily="34" charset="0"/>
                        <a:cs typeface="Times New Roman" panose="02020603050405020304" pitchFamily="18" charset="0"/>
                      </a:endParaRPr>
                    </a:p>
                  </a:txBody>
                  <a:tcPr marL="28911" marR="28911" marT="73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8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Centro per il libro e la lettura del MiBACT e MIUR</a:t>
                      </a:r>
                      <a:endParaRPr lang="it-IT" sz="900">
                        <a:effectLst/>
                        <a:latin typeface="Calibri" panose="020F0502020204030204" pitchFamily="34" charset="0"/>
                        <a:ea typeface="Calibri" panose="020F0502020204030204" pitchFamily="34" charset="0"/>
                        <a:cs typeface="Times New Roman" panose="02020603050405020304" pitchFamily="18" charset="0"/>
                      </a:endParaRPr>
                    </a:p>
                  </a:txBody>
                  <a:tcPr marL="28911" marR="28911" marT="73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0908349"/>
                  </a:ext>
                </a:extLst>
              </a:tr>
              <a:tr h="453896">
                <a:tc>
                  <a:txBody>
                    <a:bodyPr/>
                    <a:lstStyle/>
                    <a:p>
                      <a:pPr algn="ctr">
                        <a:lnSpc>
                          <a:spcPct val="115000"/>
                        </a:lnSpc>
                        <a:spcAft>
                          <a:spcPts val="0"/>
                        </a:spcAft>
                      </a:pPr>
                      <a:r>
                        <a:rPr lang="it-IT" sz="800" b="1"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Inventiamo una banconota</a:t>
                      </a:r>
                      <a:endParaRPr lang="it-IT" sz="900">
                        <a:effectLst/>
                        <a:latin typeface="Calibri" panose="020F0502020204030204" pitchFamily="34" charset="0"/>
                        <a:ea typeface="Calibri" panose="020F0502020204030204" pitchFamily="34" charset="0"/>
                        <a:cs typeface="Times New Roman" panose="02020603050405020304" pitchFamily="18" charset="0"/>
                      </a:endParaRPr>
                    </a:p>
                  </a:txBody>
                  <a:tcPr marL="28911" marR="28911" marT="73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8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Concorso per l’ideazione del bozzetto di una banconota immaginaria su un tema che varia di anno in anno</a:t>
                      </a:r>
                      <a:endParaRPr lang="it-IT" sz="900">
                        <a:effectLst/>
                        <a:latin typeface="Calibri" panose="020F0502020204030204" pitchFamily="34" charset="0"/>
                        <a:ea typeface="Calibri" panose="020F0502020204030204" pitchFamily="34" charset="0"/>
                        <a:cs typeface="Times New Roman" panose="02020603050405020304" pitchFamily="18" charset="0"/>
                      </a:endParaRPr>
                    </a:p>
                  </a:txBody>
                  <a:tcPr marL="28911" marR="28911" marT="73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8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Banca d’Italia, Miur</a:t>
                      </a:r>
                      <a:endParaRPr lang="it-IT" sz="900">
                        <a:effectLst/>
                        <a:latin typeface="Calibri" panose="020F0502020204030204" pitchFamily="34" charset="0"/>
                        <a:ea typeface="Calibri" panose="020F0502020204030204" pitchFamily="34" charset="0"/>
                        <a:cs typeface="Times New Roman" panose="02020603050405020304" pitchFamily="18" charset="0"/>
                      </a:endParaRPr>
                    </a:p>
                  </a:txBody>
                  <a:tcPr marL="28911" marR="28911" marT="73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1934224"/>
                  </a:ext>
                </a:extLst>
              </a:tr>
              <a:tr h="1049027">
                <a:tc>
                  <a:txBody>
                    <a:bodyPr/>
                    <a:lstStyle/>
                    <a:p>
                      <a:pPr algn="ctr">
                        <a:lnSpc>
                          <a:spcPct val="115000"/>
                        </a:lnSpc>
                        <a:spcAft>
                          <a:spcPts val="0"/>
                        </a:spcAft>
                      </a:pPr>
                      <a:r>
                        <a:rPr lang="it-IT" sz="800" b="1"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OTIS Oltreconfini Il teatro incontra la scuola </a:t>
                      </a:r>
                      <a:endParaRPr lang="it-IT" sz="900">
                        <a:effectLst/>
                        <a:latin typeface="Calibri" panose="020F0502020204030204" pitchFamily="34" charset="0"/>
                        <a:ea typeface="Calibri" panose="020F0502020204030204" pitchFamily="34" charset="0"/>
                        <a:cs typeface="Times New Roman" panose="02020603050405020304" pitchFamily="18" charset="0"/>
                      </a:endParaRPr>
                    </a:p>
                  </a:txBody>
                  <a:tcPr marL="28911" marR="28911" marT="73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8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Iniziativa culturale</a:t>
                      </a:r>
                      <a:endParaRPr lang="it-IT" sz="9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it-IT" sz="8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 educazione al teatro per una didattica interculturale ed inclusiva,</a:t>
                      </a:r>
                      <a:endParaRPr lang="it-IT" sz="9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it-IT" sz="8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articolata in laboratori teatrali e attività di interscambio tra scuole italiane e</a:t>
                      </a:r>
                      <a:endParaRPr lang="it-IT" sz="9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it-IT" sz="8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diverse scuole all’estero</a:t>
                      </a:r>
                      <a:endParaRPr lang="it-IT" sz="900">
                        <a:effectLst/>
                        <a:latin typeface="Calibri" panose="020F0502020204030204" pitchFamily="34" charset="0"/>
                        <a:ea typeface="Calibri" panose="020F0502020204030204" pitchFamily="34" charset="0"/>
                        <a:cs typeface="Times New Roman" panose="02020603050405020304" pitchFamily="18" charset="0"/>
                      </a:endParaRPr>
                    </a:p>
                  </a:txBody>
                  <a:tcPr marL="28911" marR="28911" marT="73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8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MIUR, Rete OTIS</a:t>
                      </a:r>
                      <a:endParaRPr lang="it-IT" sz="900">
                        <a:effectLst/>
                        <a:latin typeface="Calibri" panose="020F0502020204030204" pitchFamily="34" charset="0"/>
                        <a:ea typeface="Calibri" panose="020F0502020204030204" pitchFamily="34" charset="0"/>
                        <a:cs typeface="Times New Roman" panose="02020603050405020304" pitchFamily="18" charset="0"/>
                      </a:endParaRPr>
                    </a:p>
                  </a:txBody>
                  <a:tcPr marL="28911" marR="28911" marT="73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4035859"/>
                  </a:ext>
                </a:extLst>
              </a:tr>
              <a:tr h="1049027">
                <a:tc>
                  <a:txBody>
                    <a:bodyPr/>
                    <a:lstStyle/>
                    <a:p>
                      <a:pPr algn="ctr">
                        <a:lnSpc>
                          <a:spcPct val="115000"/>
                        </a:lnSpc>
                        <a:spcAft>
                          <a:spcPts val="0"/>
                        </a:spcAft>
                      </a:pPr>
                      <a:r>
                        <a:rPr lang="it-IT" sz="800" b="1"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Uno, Nessuno e Centomila</a:t>
                      </a:r>
                      <a:endParaRPr lang="it-IT" sz="900">
                        <a:effectLst/>
                        <a:latin typeface="Calibri" panose="020F0502020204030204" pitchFamily="34" charset="0"/>
                        <a:ea typeface="Calibri" panose="020F0502020204030204" pitchFamily="34" charset="0"/>
                        <a:cs typeface="Times New Roman" panose="02020603050405020304" pitchFamily="18" charset="0"/>
                      </a:endParaRPr>
                    </a:p>
                  </a:txBody>
                  <a:tcPr marL="28911" marR="28911" marT="73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8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Concorso per la realizzazione della sceneggiatura di un corto teatrale ispirato ad una novella</a:t>
                      </a:r>
                      <a:endParaRPr lang="it-IT" sz="9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it-IT" sz="8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dello scrittore agrigentino Nato in occasione delle celebrazioni per il 150 anniversario della nascita di Pirandello, </a:t>
                      </a:r>
                      <a:endParaRPr lang="it-IT" sz="900">
                        <a:effectLst/>
                        <a:latin typeface="Calibri" panose="020F0502020204030204" pitchFamily="34" charset="0"/>
                        <a:ea typeface="Calibri" panose="020F0502020204030204" pitchFamily="34" charset="0"/>
                        <a:cs typeface="Times New Roman" panose="02020603050405020304" pitchFamily="18" charset="0"/>
                      </a:endParaRPr>
                    </a:p>
                  </a:txBody>
                  <a:tcPr marL="28911" marR="28911" marT="73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8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MIUR, Distretto Turistico "Valle dei Templi", "La Strada degli Scrittori" e la Fondazione Teatro "Luigi Pirandello" di Agrigento</a:t>
                      </a:r>
                      <a:endParaRPr lang="it-I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28911" marR="28911" marT="73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295345"/>
                  </a:ext>
                </a:extLst>
              </a:tr>
            </a:tbl>
          </a:graphicData>
        </a:graphic>
      </p:graphicFrame>
      <p:sp>
        <p:nvSpPr>
          <p:cNvPr id="7" name="CasellaDiTesto 6"/>
          <p:cNvSpPr txBox="1"/>
          <p:nvPr/>
        </p:nvSpPr>
        <p:spPr>
          <a:xfrm>
            <a:off x="1763687" y="854306"/>
            <a:ext cx="5688633" cy="369332"/>
          </a:xfrm>
          <a:prstGeom prst="rect">
            <a:avLst/>
          </a:prstGeom>
          <a:noFill/>
        </p:spPr>
        <p:txBody>
          <a:bodyPr wrap="square" rtlCol="0">
            <a:spAutoFit/>
          </a:bodyPr>
          <a:lstStyle/>
          <a:p>
            <a:pPr algn="ctr"/>
            <a:r>
              <a:rPr lang="it-IT" b="1" dirty="0" smtClean="0"/>
              <a:t>LA PROGETTUALITÀ A SCUOLA </a:t>
            </a:r>
            <a:endParaRPr lang="it-IT" b="1" dirty="0"/>
          </a:p>
        </p:txBody>
      </p:sp>
    </p:spTree>
    <p:extLst>
      <p:ext uri="{BB962C8B-B14F-4D97-AF65-F5344CB8AC3E}">
        <p14:creationId xmlns:p14="http://schemas.microsoft.com/office/powerpoint/2010/main" val="117653895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299</TotalTime>
  <Words>3925</Words>
  <Application>Microsoft Office PowerPoint</Application>
  <PresentationFormat>Presentazione su schermo (4:3)</PresentationFormat>
  <Paragraphs>361</Paragraphs>
  <Slides>27</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27</vt:i4>
      </vt:variant>
    </vt:vector>
  </HeadingPairs>
  <TitlesOfParts>
    <vt:vector size="34" baseType="lpstr">
      <vt:lpstr>Arial</vt:lpstr>
      <vt:lpstr>Bahnschrift Light</vt:lpstr>
      <vt:lpstr>Calibri</vt:lpstr>
      <vt:lpstr>Segoe UI Semibold</vt:lpstr>
      <vt:lpstr>Times New Roman</vt:lpstr>
      <vt:lpstr>Wingdings</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User</dc:creator>
  <cp:lastModifiedBy>Bonito Serena</cp:lastModifiedBy>
  <cp:revision>70</cp:revision>
  <cp:lastPrinted>2019-11-21T14:22:08Z</cp:lastPrinted>
  <dcterms:created xsi:type="dcterms:W3CDTF">2019-11-14T08:49:58Z</dcterms:created>
  <dcterms:modified xsi:type="dcterms:W3CDTF">2019-11-21T14:24:55Z</dcterms:modified>
</cp:coreProperties>
</file>